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Lst>
  <p:notesMasterIdLst>
    <p:notesMasterId r:id="rId16"/>
  </p:notesMasterIdLst>
  <p:sldIdLst>
    <p:sldId id="257" r:id="rId3"/>
    <p:sldId id="258" r:id="rId4"/>
    <p:sldId id="259" r:id="rId5"/>
    <p:sldId id="264" r:id="rId6"/>
    <p:sldId id="266" r:id="rId7"/>
    <p:sldId id="267" r:id="rId8"/>
    <p:sldId id="262" r:id="rId9"/>
    <p:sldId id="269" r:id="rId10"/>
    <p:sldId id="270" r:id="rId11"/>
    <p:sldId id="272" r:id="rId12"/>
    <p:sldId id="271" r:id="rId13"/>
    <p:sldId id="263" r:id="rId14"/>
    <p:sldId id="265" r:id="rId1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68330"/>
  </p:normalViewPr>
  <p:slideViewPr>
    <p:cSldViewPr snapToGrid="0">
      <p:cViewPr varScale="1">
        <p:scale>
          <a:sx n="62" d="100"/>
          <a:sy n="62" d="100"/>
        </p:scale>
        <p:origin x="7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C6F81-5CF1-4A0A-9098-AD75361BEFDC}" type="datetimeFigureOut">
              <a:rPr lang="zh-TW" altLang="en-US" smtClean="0"/>
              <a:t>2019/6/11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CA47FF-9BE6-47A8-BD27-0F96F0255911}" type="slidenum">
              <a:rPr lang="zh-TW" altLang="en-US" smtClean="0"/>
              <a:t>‹#›</a:t>
            </a:fld>
            <a:endParaRPr lang="zh-TW" altLang="en-US"/>
          </a:p>
        </p:txBody>
      </p:sp>
    </p:spTree>
    <p:extLst>
      <p:ext uri="{BB962C8B-B14F-4D97-AF65-F5344CB8AC3E}">
        <p14:creationId xmlns:p14="http://schemas.microsoft.com/office/powerpoint/2010/main" val="2890656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Hi everyone</a:t>
            </a:r>
            <a:r>
              <a:rPr kumimoji="1" lang="en-US" altLang="zh-TW" baseline="0" dirty="0" smtClean="0"/>
              <a:t>, we are group 3, this is </a:t>
            </a:r>
            <a:endParaRPr kumimoji="1" lang="zh-TW" altLang="en-US" dirty="0"/>
          </a:p>
        </p:txBody>
      </p:sp>
      <p:sp>
        <p:nvSpPr>
          <p:cNvPr id="4" name="投影片編號版面配置區 3"/>
          <p:cNvSpPr>
            <a:spLocks noGrp="1"/>
          </p:cNvSpPr>
          <p:nvPr>
            <p:ph type="sldNum" sz="quarter" idx="10"/>
          </p:nvPr>
        </p:nvSpPr>
        <p:spPr/>
        <p:txBody>
          <a:bodyPr/>
          <a:lstStyle/>
          <a:p>
            <a:fld id="{E2CA47FF-9BE6-47A8-BD27-0F96F0255911}" type="slidenum">
              <a:rPr lang="zh-TW" altLang="en-US" smtClean="0"/>
              <a:t>1</a:t>
            </a:fld>
            <a:endParaRPr lang="zh-TW" altLang="en-US"/>
          </a:p>
        </p:txBody>
      </p:sp>
    </p:spTree>
    <p:extLst>
      <p:ext uri="{BB962C8B-B14F-4D97-AF65-F5344CB8AC3E}">
        <p14:creationId xmlns:p14="http://schemas.microsoft.com/office/powerpoint/2010/main" val="986967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E2CA47FF-9BE6-47A8-BD27-0F96F0255911}" type="slidenum">
              <a:rPr lang="zh-TW" altLang="en-US" smtClean="0"/>
              <a:t>12</a:t>
            </a:fld>
            <a:endParaRPr lang="zh-TW" altLang="en-US"/>
          </a:p>
        </p:txBody>
      </p:sp>
    </p:spTree>
    <p:extLst>
      <p:ext uri="{BB962C8B-B14F-4D97-AF65-F5344CB8AC3E}">
        <p14:creationId xmlns:p14="http://schemas.microsoft.com/office/powerpoint/2010/main" val="53192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sz="1800" dirty="0" smtClean="0"/>
              <a:t>First</a:t>
            </a:r>
            <a:r>
              <a:rPr kumimoji="1" lang="en-US" altLang="zh-TW" sz="1800" baseline="0" dirty="0" smtClean="0"/>
              <a:t>, let me briefly explain the process of sending a registered mail again, you go to the post office, take the number and wait until the server is available,  then </a:t>
            </a:r>
            <a:r>
              <a:rPr kumimoji="1" lang="en-US" altLang="zh-TW" sz="1800" dirty="0" smtClean="0"/>
              <a:t>write down both sender’s and receiver’s contact information on the envelope, and then give the mail to the server, pay for charges</a:t>
            </a:r>
            <a:r>
              <a:rPr kumimoji="1" lang="en-US" altLang="zh-TW" sz="1800" baseline="0" dirty="0" smtClean="0"/>
              <a:t>, then </a:t>
            </a:r>
            <a:r>
              <a:rPr kumimoji="1" lang="en-US" altLang="zh-TW" sz="1800" dirty="0" smtClean="0"/>
              <a:t>the server will give the mail a barcode, and</a:t>
            </a:r>
            <a:r>
              <a:rPr kumimoji="1" lang="en-US" altLang="zh-TW" sz="1800" baseline="0" dirty="0" smtClean="0"/>
              <a:t> the mail will start to be process, </a:t>
            </a:r>
            <a:r>
              <a:rPr kumimoji="1" lang="en-US" altLang="zh-TW" sz="1800" dirty="0" smtClean="0"/>
              <a:t>the sender can also track the mail with the barcode it’s like an</a:t>
            </a:r>
            <a:r>
              <a:rPr kumimoji="1" lang="en-US" altLang="zh-TW" sz="1800" baseline="0" dirty="0" smtClean="0"/>
              <a:t> identification for the mail.</a:t>
            </a:r>
            <a:endParaRPr kumimoji="1" lang="zh-TW" altLang="en-US" sz="1800" dirty="0"/>
          </a:p>
        </p:txBody>
      </p:sp>
      <p:sp>
        <p:nvSpPr>
          <p:cNvPr id="4" name="投影片編號版面配置區 3"/>
          <p:cNvSpPr>
            <a:spLocks noGrp="1"/>
          </p:cNvSpPr>
          <p:nvPr>
            <p:ph type="sldNum" sz="quarter" idx="10"/>
          </p:nvPr>
        </p:nvSpPr>
        <p:spPr/>
        <p:txBody>
          <a:bodyPr/>
          <a:lstStyle/>
          <a:p>
            <a:fld id="{E2CA47FF-9BE6-47A8-BD27-0F96F0255911}" type="slidenum">
              <a:rPr lang="zh-TW" altLang="en-US" smtClean="0"/>
              <a:t>2</a:t>
            </a:fld>
            <a:endParaRPr lang="zh-TW" altLang="en-US"/>
          </a:p>
        </p:txBody>
      </p:sp>
    </p:spTree>
    <p:extLst>
      <p:ext uri="{BB962C8B-B14F-4D97-AF65-F5344CB8AC3E}">
        <p14:creationId xmlns:p14="http://schemas.microsoft.com/office/powerpoint/2010/main" val="118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TW" dirty="0" smtClean="0"/>
              <a:t>the  motivations why we wanted</a:t>
            </a:r>
            <a:r>
              <a:rPr kumimoji="1" lang="en-US" altLang="zh-TW" baseline="0" dirty="0" smtClean="0"/>
              <a:t> to do </a:t>
            </a:r>
            <a:r>
              <a:rPr kumimoji="0" lang="en-US" altLang="zh-TW" baseline="0" dirty="0" smtClean="0"/>
              <a:t>build a</a:t>
            </a:r>
            <a:r>
              <a:rPr lang="en-US" altLang="zh-TW" baseline="0" dirty="0" smtClean="0"/>
              <a:t> an additional websites for the registered mail are </a:t>
            </a:r>
            <a:r>
              <a:rPr kumimoji="1" lang="en-US" altLang="zh-TW" dirty="0" smtClean="0"/>
              <a:t>Many people don’t really know the </a:t>
            </a:r>
            <a:r>
              <a:rPr kumimoji="1" lang="en-US" altLang="zh-TW" baseline="0" dirty="0" smtClean="0"/>
              <a:t>format that post office required,</a:t>
            </a:r>
            <a:r>
              <a:rPr kumimoji="1" lang="en-US" altLang="zh-TW" dirty="0" smtClean="0"/>
              <a:t> so they write</a:t>
            </a:r>
            <a:r>
              <a:rPr kumimoji="1" lang="en-US" altLang="zh-TW" baseline="0" dirty="0" smtClean="0"/>
              <a:t> the information on wrong places</a:t>
            </a:r>
            <a:r>
              <a:rPr kumimoji="1" lang="en-US" altLang="zh-TW" dirty="0" smtClean="0"/>
              <a:t>, and because of that, servers will spend so</a:t>
            </a:r>
            <a:r>
              <a:rPr kumimoji="1" lang="en-US" altLang="zh-TW" baseline="0" dirty="0" smtClean="0"/>
              <a:t> much </a:t>
            </a:r>
            <a:r>
              <a:rPr kumimoji="1" lang="en-US" altLang="zh-TW" dirty="0" smtClean="0"/>
              <a:t>time helping people with things</a:t>
            </a:r>
            <a:r>
              <a:rPr kumimoji="1" lang="en-US" altLang="zh-TW" baseline="0" dirty="0" smtClean="0"/>
              <a:t> like this, hence, the post offices are always filled with people. Besides, sometimes, people don’t actually know the exact address, for example, if we want to send a mail to teacher </a:t>
            </a:r>
            <a:r>
              <a:rPr kumimoji="1" lang="en-US" altLang="zh-TW" baseline="0" dirty="0" err="1" smtClean="0"/>
              <a:t>Hareesh</a:t>
            </a:r>
            <a:r>
              <a:rPr kumimoji="1" lang="en-US" altLang="zh-TW" baseline="0" dirty="0" smtClean="0"/>
              <a:t>, we will have to look up the exact address of </a:t>
            </a:r>
            <a:r>
              <a:rPr kumimoji="1" lang="zh-TW" altLang="en-US" baseline="0" dirty="0" smtClean="0"/>
              <a:t>清華</a:t>
            </a:r>
            <a:r>
              <a:rPr kumimoji="1" lang="en-US" altLang="zh-TW" baseline="0" dirty="0" smtClean="0"/>
              <a:t> university and fill it in, not to mention some people’s s</a:t>
            </a:r>
            <a:r>
              <a:rPr kumimoji="1" lang="en-US" altLang="zh-TW" dirty="0" smtClean="0"/>
              <a:t>loppy handwriting makes postmen hard to identify. Furthermore,</a:t>
            </a:r>
            <a:r>
              <a:rPr kumimoji="1" lang="en-US" altLang="zh-TW" baseline="0" dirty="0" smtClean="0"/>
              <a:t>  the post office will not notify the sender when the mail is delivered, so the sender have to keep checking the website to know.</a:t>
            </a:r>
            <a:endParaRPr kumimoji="1"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TW" dirty="0" smtClean="0"/>
          </a:p>
          <a:p>
            <a:endParaRPr kumimoji="1" lang="zh-TW" altLang="en-US" dirty="0"/>
          </a:p>
        </p:txBody>
      </p:sp>
      <p:sp>
        <p:nvSpPr>
          <p:cNvPr id="4" name="投影片編號版面配置區 3"/>
          <p:cNvSpPr>
            <a:spLocks noGrp="1"/>
          </p:cNvSpPr>
          <p:nvPr>
            <p:ph type="sldNum" sz="quarter" idx="10"/>
          </p:nvPr>
        </p:nvSpPr>
        <p:spPr/>
        <p:txBody>
          <a:bodyPr/>
          <a:lstStyle/>
          <a:p>
            <a:fld id="{E2CA47FF-9BE6-47A8-BD27-0F96F0255911}" type="slidenum">
              <a:rPr lang="zh-TW" altLang="en-US" smtClean="0"/>
              <a:t>3</a:t>
            </a:fld>
            <a:endParaRPr lang="zh-TW" altLang="en-US"/>
          </a:p>
        </p:txBody>
      </p:sp>
    </p:spTree>
    <p:extLst>
      <p:ext uri="{BB962C8B-B14F-4D97-AF65-F5344CB8AC3E}">
        <p14:creationId xmlns:p14="http://schemas.microsoft.com/office/powerpoint/2010/main" val="141555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Here is</a:t>
            </a:r>
            <a:r>
              <a:rPr lang="en-US" altLang="zh-TW" baseline="0" dirty="0"/>
              <a:t> our IPO cycle. First we input senders’ and receivers’ contact information in the APP. </a:t>
            </a:r>
          </a:p>
          <a:p>
            <a:r>
              <a:rPr lang="en-US" altLang="zh-TW" baseline="0" dirty="0"/>
              <a:t>Through the APP processing, we can obtain a barcode in exchange for all the information we input. </a:t>
            </a:r>
          </a:p>
          <a:p>
            <a:r>
              <a:rPr lang="en-US" altLang="zh-TW" baseline="0" dirty="0"/>
              <a:t>After the server scans the barcode, the contact information can be printed out and pasted on the envelope.</a:t>
            </a:r>
          </a:p>
          <a:p>
            <a:r>
              <a:rPr lang="en-US" altLang="zh-TW" baseline="0" dirty="0"/>
              <a:t>Hence we can save time and reduce typo simultaneously. </a:t>
            </a:r>
          </a:p>
          <a:p>
            <a:r>
              <a:rPr lang="en-US" altLang="zh-TW" baseline="0" dirty="0"/>
              <a:t>As soon as the mail is delivered, the postman will scan the barcode and the sender can be notified. </a:t>
            </a:r>
            <a:endParaRPr lang="zh-TW" altLang="en-US" dirty="0"/>
          </a:p>
        </p:txBody>
      </p:sp>
      <p:sp>
        <p:nvSpPr>
          <p:cNvPr id="4" name="投影片編號版面配置區 3"/>
          <p:cNvSpPr>
            <a:spLocks noGrp="1"/>
          </p:cNvSpPr>
          <p:nvPr>
            <p:ph type="sldNum" sz="quarter" idx="10"/>
          </p:nvPr>
        </p:nvSpPr>
        <p:spPr/>
        <p:txBody>
          <a:bodyPr/>
          <a:lstStyle/>
          <a:p>
            <a:fld id="{C4B30853-F8BB-424A-8202-0514192D439B}" type="slidenum">
              <a:rPr lang="zh-TW" altLang="en-US" smtClean="0"/>
              <a:t>4</a:t>
            </a:fld>
            <a:endParaRPr lang="zh-TW" altLang="en-US"/>
          </a:p>
        </p:txBody>
      </p:sp>
    </p:spTree>
    <p:extLst>
      <p:ext uri="{BB962C8B-B14F-4D97-AF65-F5344CB8AC3E}">
        <p14:creationId xmlns:p14="http://schemas.microsoft.com/office/powerpoint/2010/main" val="501338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To</a:t>
            </a:r>
            <a:r>
              <a:rPr kumimoji="1" lang="en-US" altLang="zh-TW" baseline="0" dirty="0" smtClean="0"/>
              <a:t> solve</a:t>
            </a:r>
            <a:r>
              <a:rPr kumimoji="1" lang="en-US" altLang="zh-TW" dirty="0" smtClean="0"/>
              <a:t> these problem,</a:t>
            </a:r>
            <a:r>
              <a:rPr kumimoji="1" lang="en-US" altLang="zh-TW" baseline="0" dirty="0" smtClean="0"/>
              <a:t> </a:t>
            </a:r>
            <a:r>
              <a:rPr kumimoji="1" lang="en-US" altLang="zh-TW" dirty="0" smtClean="0"/>
              <a:t> we design a website that</a:t>
            </a:r>
            <a:r>
              <a:rPr kumimoji="1" lang="en-US" altLang="zh-TW" baseline="0" dirty="0" smtClean="0"/>
              <a:t> contain some convenient function for senders</a:t>
            </a:r>
            <a:endParaRPr kumimoji="1" lang="en-US" altLang="zh-TW" dirty="0" smtClean="0"/>
          </a:p>
          <a:p>
            <a:endParaRPr kumimoji="1" lang="en-US" altLang="zh-TW" dirty="0" smtClean="0"/>
          </a:p>
          <a:p>
            <a:r>
              <a:rPr kumimoji="1" lang="en-US" altLang="zh-TW" baseline="0" dirty="0" smtClean="0"/>
              <a:t>For starters, there is fix format in our website that senders just have to fill in all the information that are required. With this, servers will not waste time teaching people, furthermore because the server will print it out, so no more sloppy handwriting!</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34E1ED-E2D3-9944-AA35-88AD80441B28}"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5590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Second, when</a:t>
            </a:r>
            <a:r>
              <a:rPr kumimoji="1" lang="en-US" altLang="zh-TW" baseline="0" dirty="0" smtClean="0"/>
              <a:t> filling the sender’s information, they can just simply choose from history, likewise, the receiver’s information can also be chosen from the contacts, senders don’t have to fill them all over again.</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34E1ED-E2D3-9944-AA35-88AD80441B28}"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38582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And</a:t>
            </a:r>
            <a:r>
              <a:rPr kumimoji="1" lang="en-US" altLang="zh-TW" baseline="0" dirty="0" smtClean="0"/>
              <a:t> for the address problem I just mentioned, senders can simply go to google map and type in where to send, and google will find the detailed address then send it back to the website</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34E1ED-E2D3-9944-AA35-88AD80441B28}"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20247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To</a:t>
            </a:r>
            <a:r>
              <a:rPr kumimoji="1" lang="en-US" altLang="zh-TW" baseline="0" dirty="0" smtClean="0"/>
              <a:t> lower the server’s serving time, servers can get all the information that are needed by easily scanning the barcode. and print it out</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34E1ED-E2D3-9944-AA35-88AD80441B28}"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03768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Last</a:t>
            </a:r>
            <a:r>
              <a:rPr kumimoji="1" lang="en-US" altLang="zh-TW" baseline="0" dirty="0" smtClean="0"/>
              <a:t> but not least, one of the things that senders really care about is if the mail is successfully delivered, so the website will send a notification by email to tell the sender once the receiver get the mail.</a:t>
            </a:r>
            <a:endParaRPr kumimoji="1" lang="en-US" altLang="zh-TW"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34E1ED-E2D3-9944-AA35-88AD80441B28}"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61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956104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700383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295544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5379168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068584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endParaRP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31602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943126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500075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276989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71705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821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51418573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將圖片拖曳至版面配置區或按一下圖示以新增</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8604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046276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366987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endParaRP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EFEDE3"/>
              </a:solidFill>
              <a:effectLst/>
              <a:uLnTx/>
              <a:uFillTx/>
              <a:latin typeface="Franklin Gothic Book" panose="020B0503020102020204"/>
              <a:ea typeface="+mn-ea"/>
              <a:cs typeface="+mn-cs"/>
            </a:endParaRP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88129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586814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55224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04930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479490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8792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將圖片拖曳至版面配置區或按一下圖示以新增</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037099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90237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87DE6118-2437-4B30-8E3C-4D2BE6020583}" type="datetimeFigureOut">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6/11/19</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panose="020B0503020102020204"/>
              <a:ea typeface="+mn-ea"/>
              <a:cs typeface="+mn-cs"/>
            </a:endParaRP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37530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microsoft.com/office/2007/relationships/hdphoto" Target="../media/hdphoto2.wdp"/><Relationship Id="rId7" Type="http://schemas.openxmlformats.org/officeDocument/2006/relationships/image" Target="../media/image3.png"/><Relationship Id="rId8"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microsoft.com/office/2007/relationships/hdphoto" Target="../media/hdphoto2.wdp"/><Relationship Id="rId7" Type="http://schemas.openxmlformats.org/officeDocument/2006/relationships/image" Target="../media/image3.png"/><Relationship Id="rId8"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3.wdp"/><Relationship Id="rId5"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	Group 3</a:t>
            </a:r>
            <a:endParaRPr kumimoji="1" lang="zh-TW" altLang="en-US" dirty="0"/>
          </a:p>
        </p:txBody>
      </p:sp>
      <p:sp>
        <p:nvSpPr>
          <p:cNvPr id="3" name="副標題 2"/>
          <p:cNvSpPr>
            <a:spLocks noGrp="1"/>
          </p:cNvSpPr>
          <p:nvPr>
            <p:ph type="subTitle" idx="1"/>
          </p:nvPr>
        </p:nvSpPr>
        <p:spPr>
          <a:xfrm>
            <a:off x="7443787" y="4070579"/>
            <a:ext cx="2696442" cy="1086237"/>
          </a:xfrm>
        </p:spPr>
        <p:txBody>
          <a:bodyPr>
            <a:normAutofit fontScale="70000" lnSpcReduction="20000"/>
          </a:bodyPr>
          <a:lstStyle/>
          <a:p>
            <a:pPr algn="l"/>
            <a:r>
              <a:rPr kumimoji="1" lang="en-US" altLang="zh-TW" dirty="0"/>
              <a:t> 103041006</a:t>
            </a:r>
            <a:r>
              <a:rPr kumimoji="1" lang="zh-TW" altLang="en-US" dirty="0"/>
              <a:t>彭琍瑄</a:t>
            </a:r>
            <a:endParaRPr kumimoji="1" lang="en-US" altLang="zh-TW" dirty="0"/>
          </a:p>
          <a:p>
            <a:pPr algn="l"/>
            <a:r>
              <a:rPr kumimoji="1" lang="zh-TW" altLang="en-US" dirty="0"/>
              <a:t> </a:t>
            </a:r>
            <a:r>
              <a:rPr kumimoji="1" lang="en-US" altLang="zh-TW" dirty="0"/>
              <a:t>104034002</a:t>
            </a:r>
            <a:r>
              <a:rPr kumimoji="1" lang="zh-TW" altLang="en-US" dirty="0"/>
              <a:t>楊曦</a:t>
            </a:r>
            <a:endParaRPr kumimoji="1" lang="en-US" altLang="zh-TW" dirty="0"/>
          </a:p>
          <a:p>
            <a:pPr algn="l"/>
            <a:r>
              <a:rPr kumimoji="1" lang="zh-TW" altLang="en-US" dirty="0"/>
              <a:t> </a:t>
            </a:r>
            <a:r>
              <a:rPr kumimoji="1" lang="en-US" altLang="zh-TW" dirty="0"/>
              <a:t>104034006</a:t>
            </a:r>
            <a:r>
              <a:rPr kumimoji="1" lang="zh-TW" altLang="en-US" dirty="0"/>
              <a:t>許婷宣</a:t>
            </a:r>
            <a:endParaRPr kumimoji="1" lang="en-US" altLang="zh-TW" dirty="0"/>
          </a:p>
          <a:p>
            <a:pPr algn="l"/>
            <a:r>
              <a:rPr kumimoji="1" lang="zh-TW" altLang="en-US" dirty="0"/>
              <a:t> </a:t>
            </a:r>
            <a:r>
              <a:rPr kumimoji="1" lang="en-US" altLang="zh-TW" dirty="0"/>
              <a:t>104034037</a:t>
            </a:r>
            <a:r>
              <a:rPr kumimoji="1" lang="zh-TW" altLang="en-US" dirty="0"/>
              <a:t>林玟儒</a:t>
            </a:r>
          </a:p>
        </p:txBody>
      </p:sp>
    </p:spTree>
    <p:extLst>
      <p:ext uri="{BB962C8B-B14F-4D97-AF65-F5344CB8AC3E}">
        <p14:creationId xmlns:p14="http://schemas.microsoft.com/office/powerpoint/2010/main" val="17160137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Functions of our website</a:t>
            </a:r>
            <a:r>
              <a:rPr kumimoji="1" lang="en-US" altLang="zh-TW" dirty="0"/>
              <a:t/>
            </a:r>
            <a:br>
              <a:rPr kumimoji="1" lang="en-US" altLang="zh-TW" dirty="0"/>
            </a:br>
            <a:endParaRPr kumimoji="1" lang="zh-TW" altLang="en-US" dirty="0"/>
          </a:p>
        </p:txBody>
      </p:sp>
      <p:sp>
        <p:nvSpPr>
          <p:cNvPr id="20" name="矩形 19"/>
          <p:cNvSpPr/>
          <p:nvPr/>
        </p:nvSpPr>
        <p:spPr>
          <a:xfrm>
            <a:off x="1751798" y="1429922"/>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a:solidFill>
                  <a:srgbClr val="191B0E"/>
                </a:solidFill>
              </a:rPr>
              <a:t>Fixed format to fill in</a:t>
            </a:r>
          </a:p>
        </p:txBody>
      </p:sp>
      <p:sp>
        <p:nvSpPr>
          <p:cNvPr id="27" name="矩形 26"/>
          <p:cNvSpPr/>
          <p:nvPr/>
        </p:nvSpPr>
        <p:spPr>
          <a:xfrm>
            <a:off x="1751798" y="1874491"/>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Avoid </a:t>
            </a:r>
            <a:r>
              <a:rPr kumimoji="1" lang="en-US" altLang="zh-TW" sz="2000" i="0" dirty="0" smtClean="0"/>
              <a:t>format and handwriting</a:t>
            </a:r>
            <a:r>
              <a:rPr kumimoji="1" lang="zh-TW" altLang="en-US" sz="2000" i="0" dirty="0" smtClean="0"/>
              <a:t> </a:t>
            </a:r>
            <a:r>
              <a:rPr kumimoji="1" lang="en-US" altLang="zh-TW" sz="2000" i="0" dirty="0" smtClean="0"/>
              <a:t>problem</a:t>
            </a:r>
            <a:endParaRPr kumimoji="1" lang="en-US" altLang="zh-TW" sz="2000" i="0" dirty="0" smtClean="0"/>
          </a:p>
        </p:txBody>
      </p:sp>
      <p:sp>
        <p:nvSpPr>
          <p:cNvPr id="28" name="矩形 27"/>
          <p:cNvSpPr/>
          <p:nvPr/>
        </p:nvSpPr>
        <p:spPr>
          <a:xfrm>
            <a:off x="1728215" y="2552603"/>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smtClean="0">
                <a:solidFill>
                  <a:srgbClr val="191B0E"/>
                </a:solidFill>
              </a:rPr>
              <a:t>History &amp; Contact</a:t>
            </a:r>
            <a:endParaRPr kumimoji="1" lang="en-US" altLang="zh-TW" sz="2000" dirty="0">
              <a:solidFill>
                <a:srgbClr val="191B0E"/>
              </a:solidFill>
            </a:endParaRPr>
          </a:p>
        </p:txBody>
      </p:sp>
      <p:sp>
        <p:nvSpPr>
          <p:cNvPr id="29" name="矩形 28"/>
          <p:cNvSpPr/>
          <p:nvPr/>
        </p:nvSpPr>
        <p:spPr>
          <a:xfrm>
            <a:off x="1728215" y="2995216"/>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Save </a:t>
            </a:r>
            <a:r>
              <a:rPr kumimoji="1" lang="en-US" altLang="zh-TW" sz="2000" dirty="0" smtClean="0"/>
              <a:t>sende</a:t>
            </a:r>
            <a:r>
              <a:rPr kumimoji="1" lang="en-US" altLang="zh-TW" sz="2000" i="0" dirty="0" smtClean="0"/>
              <a:t>r’s </a:t>
            </a:r>
            <a:r>
              <a:rPr kumimoji="1" lang="en-US" altLang="zh-TW" sz="2000" i="0" dirty="0" smtClean="0"/>
              <a:t>time</a:t>
            </a:r>
          </a:p>
        </p:txBody>
      </p:sp>
      <p:sp>
        <p:nvSpPr>
          <p:cNvPr id="30" name="矩形 29"/>
          <p:cNvSpPr/>
          <p:nvPr/>
        </p:nvSpPr>
        <p:spPr>
          <a:xfrm>
            <a:off x="1735369" y="4789187"/>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solidFill>
                  <a:schemeClr val="tx1"/>
                </a:solidFill>
              </a:rPr>
              <a:t>Barcode</a:t>
            </a:r>
            <a:endParaRPr kumimoji="1" lang="en-US" altLang="zh-TW" sz="2000" i="0" dirty="0">
              <a:solidFill>
                <a:schemeClr val="tx1"/>
              </a:solidFill>
            </a:endParaRPr>
          </a:p>
        </p:txBody>
      </p:sp>
      <p:sp>
        <p:nvSpPr>
          <p:cNvPr id="31" name="矩形 30"/>
          <p:cNvSpPr/>
          <p:nvPr/>
        </p:nvSpPr>
        <p:spPr>
          <a:xfrm>
            <a:off x="1735369" y="5227161"/>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Convenient for both servers and customers</a:t>
            </a:r>
            <a:endParaRPr kumimoji="1" lang="en-US" altLang="zh-TW" sz="2000" i="0" dirty="0" smtClean="0"/>
          </a:p>
        </p:txBody>
      </p:sp>
      <p:sp>
        <p:nvSpPr>
          <p:cNvPr id="3" name="文字方塊 2"/>
          <p:cNvSpPr txBox="1"/>
          <p:nvPr/>
        </p:nvSpPr>
        <p:spPr>
          <a:xfrm>
            <a:off x="9060873" y="1163782"/>
            <a:ext cx="184731" cy="369332"/>
          </a:xfrm>
          <a:prstGeom prst="rect">
            <a:avLst/>
          </a:prstGeom>
          <a:noFill/>
        </p:spPr>
        <p:txBody>
          <a:bodyPr wrap="none" rtlCol="0">
            <a:spAutoFit/>
          </a:bodyPr>
          <a:lstStyle/>
          <a:p>
            <a:endParaRPr kumimoji="1" lang="zh-TW" altLang="en-US" dirty="0"/>
          </a:p>
        </p:txBody>
      </p:sp>
      <p:sp>
        <p:nvSpPr>
          <p:cNvPr id="52" name="矩形 51"/>
          <p:cNvSpPr/>
          <p:nvPr/>
        </p:nvSpPr>
        <p:spPr>
          <a:xfrm>
            <a:off x="1720953" y="3663052"/>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smtClean="0">
                <a:solidFill>
                  <a:srgbClr val="191B0E"/>
                </a:solidFill>
              </a:rPr>
              <a:t>Use google map to fill the address</a:t>
            </a:r>
            <a:endParaRPr kumimoji="1" lang="en-US" altLang="zh-TW" sz="2000" dirty="0">
              <a:solidFill>
                <a:srgbClr val="191B0E"/>
              </a:solidFill>
            </a:endParaRPr>
          </a:p>
        </p:txBody>
      </p:sp>
      <p:sp>
        <p:nvSpPr>
          <p:cNvPr id="53" name="矩形 52"/>
          <p:cNvSpPr/>
          <p:nvPr/>
        </p:nvSpPr>
        <p:spPr>
          <a:xfrm>
            <a:off x="1720953" y="4105665"/>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Address Problem</a:t>
            </a:r>
            <a:endParaRPr kumimoji="1" lang="en-US" altLang="zh-TW" sz="2000" i="0" dirty="0" smtClean="0"/>
          </a:p>
        </p:txBody>
      </p:sp>
      <p:grpSp>
        <p:nvGrpSpPr>
          <p:cNvPr id="107" name="群組 106"/>
          <p:cNvGrpSpPr/>
          <p:nvPr/>
        </p:nvGrpSpPr>
        <p:grpSpPr>
          <a:xfrm>
            <a:off x="9021620" y="1078507"/>
            <a:ext cx="2796986" cy="5169090"/>
            <a:chOff x="9395014" y="1402802"/>
            <a:chExt cx="2796986" cy="5169090"/>
          </a:xfrm>
        </p:grpSpPr>
        <p:grpSp>
          <p:nvGrpSpPr>
            <p:cNvPr id="108" name="群組 107">
              <a:extLst>
                <a:ext uri="{FF2B5EF4-FFF2-40B4-BE49-F238E27FC236}">
                  <a16:creationId xmlns:a16="http://schemas.microsoft.com/office/drawing/2014/main" xmlns="" id="{FF3F7AFE-57A8-FE47-8D9E-23DBFE235F70}"/>
                </a:ext>
              </a:extLst>
            </p:cNvPr>
            <p:cNvGrpSpPr/>
            <p:nvPr/>
          </p:nvGrpSpPr>
          <p:grpSpPr>
            <a:xfrm>
              <a:off x="9395014" y="1402802"/>
              <a:ext cx="2624565" cy="5169090"/>
              <a:chOff x="9068935" y="2060812"/>
              <a:chExt cx="2333767" cy="3794078"/>
            </a:xfrm>
          </p:grpSpPr>
          <p:sp>
            <p:nvSpPr>
              <p:cNvPr id="111" name="圓角矩形 110">
                <a:extLst>
                  <a:ext uri="{FF2B5EF4-FFF2-40B4-BE49-F238E27FC236}">
                    <a16:creationId xmlns:a16="http://schemas.microsoft.com/office/drawing/2014/main" xmlns="" id="{D180752B-1195-E24D-96CC-18A3EB5E7158}"/>
                  </a:ext>
                </a:extLst>
              </p:cNvPr>
              <p:cNvSpPr/>
              <p:nvPr/>
            </p:nvSpPr>
            <p:spPr>
              <a:xfrm>
                <a:off x="9068935" y="2060812"/>
                <a:ext cx="2333767" cy="379407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
            <p:nvSpPr>
              <p:cNvPr id="112" name="矩形 111">
                <a:extLst>
                  <a:ext uri="{FF2B5EF4-FFF2-40B4-BE49-F238E27FC236}">
                    <a16:creationId xmlns:a16="http://schemas.microsoft.com/office/drawing/2014/main" xmlns="" id="{50B33119-13A7-E249-8162-941C3DE70A0B}"/>
                  </a:ext>
                </a:extLst>
              </p:cNvPr>
              <p:cNvSpPr/>
              <p:nvPr/>
            </p:nvSpPr>
            <p:spPr>
              <a:xfrm>
                <a:off x="9232708" y="2265528"/>
                <a:ext cx="2033516" cy="334370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
            <p:nvSpPr>
              <p:cNvPr id="113" name="文字方塊 112">
                <a:extLst>
                  <a:ext uri="{FF2B5EF4-FFF2-40B4-BE49-F238E27FC236}">
                    <a16:creationId xmlns:a16="http://schemas.microsoft.com/office/drawing/2014/main" xmlns="" id="{09B3B67E-18AF-9A40-9A20-145B1D3C44FC}"/>
                  </a:ext>
                </a:extLst>
              </p:cNvPr>
              <p:cNvSpPr txBox="1"/>
              <p:nvPr/>
            </p:nvSpPr>
            <p:spPr>
              <a:xfrm>
                <a:off x="9232708" y="2361062"/>
                <a:ext cx="1883391" cy="271087"/>
              </a:xfrm>
              <a:prstGeom prst="rect">
                <a:avLst/>
              </a:prstGeom>
              <a:noFill/>
            </p:spPr>
            <p:txBody>
              <a:bodyPr wrap="square" rtlCol="0">
                <a:spAutoFit/>
              </a:bodyPr>
              <a:lstStyle/>
              <a:p>
                <a:r>
                  <a:rPr kumimoji="1" lang="en-US" altLang="zh-TW" dirty="0"/>
                  <a:t>Registered mail</a:t>
                </a:r>
                <a:endParaRPr kumimoji="1" lang="zh-TW" altLang="en-US" dirty="0"/>
              </a:p>
            </p:txBody>
          </p:sp>
          <p:sp>
            <p:nvSpPr>
              <p:cNvPr id="114" name="文字方塊 113">
                <a:extLst>
                  <a:ext uri="{FF2B5EF4-FFF2-40B4-BE49-F238E27FC236}">
                    <a16:creationId xmlns:a16="http://schemas.microsoft.com/office/drawing/2014/main" xmlns="" id="{E7AB4BD5-F5B7-C343-A3B4-A62A7A5A935C}"/>
                  </a:ext>
                </a:extLst>
              </p:cNvPr>
              <p:cNvSpPr txBox="1"/>
              <p:nvPr/>
            </p:nvSpPr>
            <p:spPr>
              <a:xfrm>
                <a:off x="9307770" y="2692535"/>
                <a:ext cx="1883391" cy="271087"/>
              </a:xfrm>
              <a:prstGeom prst="rect">
                <a:avLst/>
              </a:prstGeom>
              <a:noFill/>
            </p:spPr>
            <p:txBody>
              <a:bodyPr wrap="square" rtlCol="0">
                <a:spAutoFit/>
              </a:bodyPr>
              <a:lstStyle/>
              <a:p>
                <a:pPr marL="285750" indent="-285750">
                  <a:buFont typeface="Arial" charset="0"/>
                  <a:buChar char="•"/>
                </a:pPr>
                <a:r>
                  <a:rPr kumimoji="1" lang="en-US" altLang="zh-TW" dirty="0"/>
                  <a:t>Sender’s info:</a:t>
                </a:r>
                <a:endParaRPr kumimoji="1" lang="zh-TW" altLang="en-US" dirty="0"/>
              </a:p>
            </p:txBody>
          </p:sp>
          <p:sp>
            <p:nvSpPr>
              <p:cNvPr id="115" name="文字方塊 114">
                <a:extLst>
                  <a:ext uri="{FF2B5EF4-FFF2-40B4-BE49-F238E27FC236}">
                    <a16:creationId xmlns:a16="http://schemas.microsoft.com/office/drawing/2014/main" xmlns="" id="{E3F5998E-54EA-3A44-85A6-1F9D9EBF9547}"/>
                  </a:ext>
                </a:extLst>
              </p:cNvPr>
              <p:cNvSpPr txBox="1"/>
              <p:nvPr/>
            </p:nvSpPr>
            <p:spPr>
              <a:xfrm>
                <a:off x="9294123" y="4099405"/>
                <a:ext cx="1883391" cy="271087"/>
              </a:xfrm>
              <a:prstGeom prst="rect">
                <a:avLst/>
              </a:prstGeom>
              <a:noFill/>
            </p:spPr>
            <p:txBody>
              <a:bodyPr wrap="square" rtlCol="0">
                <a:spAutoFit/>
              </a:bodyPr>
              <a:lstStyle/>
              <a:p>
                <a:pPr marL="285750" indent="-285750">
                  <a:buFont typeface="Arial" charset="0"/>
                  <a:buChar char="•"/>
                </a:pPr>
                <a:r>
                  <a:rPr kumimoji="1" lang="en-US" altLang="zh-TW" dirty="0"/>
                  <a:t>Receiver’s info:</a:t>
                </a:r>
                <a:endParaRPr kumimoji="1" lang="zh-TW" altLang="en-US" dirty="0"/>
              </a:p>
            </p:txBody>
          </p:sp>
          <p:pic>
            <p:nvPicPr>
              <p:cNvPr id="116" name="圖片 115">
                <a:extLst>
                  <a:ext uri="{FF2B5EF4-FFF2-40B4-BE49-F238E27FC236}">
                    <a16:creationId xmlns:a16="http://schemas.microsoft.com/office/drawing/2014/main" xmlns="" id="{6C2FD54B-3BC4-7C46-97F1-A9A1F0A578FB}"/>
                  </a:ext>
                </a:extLst>
              </p:cNvPr>
              <p:cNvPicPr>
                <a:picLocks noChangeAspect="1"/>
              </p:cNvPicPr>
              <p:nvPr/>
            </p:nvPicPr>
            <p:blipFill>
              <a:blip r:embed="rId3"/>
              <a:stretch>
                <a:fillRect/>
              </a:stretch>
            </p:blipFill>
            <p:spPr>
              <a:xfrm>
                <a:off x="10226724" y="5101520"/>
                <a:ext cx="965015" cy="482508"/>
              </a:xfrm>
              <a:prstGeom prst="rect">
                <a:avLst/>
              </a:prstGeom>
            </p:spPr>
          </p:pic>
        </p:grpSp>
        <p:sp>
          <p:nvSpPr>
            <p:cNvPr id="109" name="文字方塊 108">
              <a:extLst>
                <a:ext uri="{FF2B5EF4-FFF2-40B4-BE49-F238E27FC236}">
                  <a16:creationId xmlns:a16="http://schemas.microsoft.com/office/drawing/2014/main" xmlns="" id="{97982758-6249-264F-83B2-15D05C3E1379}"/>
                </a:ext>
              </a:extLst>
            </p:cNvPr>
            <p:cNvSpPr txBox="1"/>
            <p:nvPr/>
          </p:nvSpPr>
          <p:spPr>
            <a:xfrm>
              <a:off x="9943652" y="2507114"/>
              <a:ext cx="2248348" cy="1754326"/>
            </a:xfrm>
            <a:prstGeom prst="rect">
              <a:avLst/>
            </a:prstGeom>
            <a:noFill/>
          </p:spPr>
          <p:txBody>
            <a:bodyPr wrap="square" rtlCol="0">
              <a:spAutoFit/>
            </a:bodyPr>
            <a:lstStyle/>
            <a:p>
              <a:r>
                <a:rPr kumimoji="1" lang="en-US" altLang="zh-TW" dirty="0"/>
                <a:t>Name: David</a:t>
              </a:r>
            </a:p>
            <a:p>
              <a:r>
                <a:rPr kumimoji="1" lang="en-US" altLang="zh-TW" dirty="0"/>
                <a:t>Zip code:111</a:t>
              </a:r>
            </a:p>
            <a:p>
              <a:r>
                <a:rPr kumimoji="1" lang="en-US" altLang="zh-TW" dirty="0"/>
                <a:t>Address: Taipei</a:t>
              </a:r>
            </a:p>
            <a:p>
              <a:r>
                <a:rPr kumimoji="1" lang="en-US" altLang="zh-TW" dirty="0"/>
                <a:t>Phone: 0989</a:t>
              </a:r>
            </a:p>
            <a:p>
              <a:r>
                <a:rPr kumimoji="1" lang="en-US" altLang="zh-TW" dirty="0"/>
                <a:t>Email(optional): </a:t>
              </a:r>
              <a:r>
                <a:rPr kumimoji="1" lang="en-US" altLang="zh-TW" dirty="0" err="1"/>
                <a:t>a@gmail</a:t>
              </a:r>
              <a:endParaRPr kumimoji="1" lang="zh-TW" altLang="en-US" dirty="0"/>
            </a:p>
          </p:txBody>
        </p:sp>
        <p:sp>
          <p:nvSpPr>
            <p:cNvPr id="110" name="文字方塊 109">
              <a:extLst>
                <a:ext uri="{FF2B5EF4-FFF2-40B4-BE49-F238E27FC236}">
                  <a16:creationId xmlns:a16="http://schemas.microsoft.com/office/drawing/2014/main" xmlns="" id="{19D02866-778C-E94B-8F58-9C5AFE10C779}"/>
                </a:ext>
              </a:extLst>
            </p:cNvPr>
            <p:cNvSpPr txBox="1"/>
            <p:nvPr/>
          </p:nvSpPr>
          <p:spPr>
            <a:xfrm>
              <a:off x="9938202" y="4447878"/>
              <a:ext cx="2248348" cy="1200329"/>
            </a:xfrm>
            <a:prstGeom prst="rect">
              <a:avLst/>
            </a:prstGeom>
            <a:noFill/>
          </p:spPr>
          <p:txBody>
            <a:bodyPr wrap="square" rtlCol="0">
              <a:spAutoFit/>
            </a:bodyPr>
            <a:lstStyle/>
            <a:p>
              <a:r>
                <a:rPr kumimoji="1" lang="en-US" altLang="zh-TW" dirty="0"/>
                <a:t>Name: Emily</a:t>
              </a:r>
            </a:p>
            <a:p>
              <a:r>
                <a:rPr kumimoji="1" lang="en-US" altLang="zh-TW" dirty="0"/>
                <a:t>Zip code:300</a:t>
              </a:r>
            </a:p>
            <a:p>
              <a:r>
                <a:rPr kumimoji="1" lang="en-US" altLang="zh-TW" dirty="0"/>
                <a:t>Address: Hsinchu</a:t>
              </a:r>
            </a:p>
            <a:p>
              <a:r>
                <a:rPr kumimoji="1" lang="en-US" altLang="zh-TW" dirty="0"/>
                <a:t>Phone: 0910</a:t>
              </a:r>
            </a:p>
          </p:txBody>
        </p:sp>
      </p:grpSp>
    </p:spTree>
    <p:extLst>
      <p:ext uri="{BB962C8B-B14F-4D97-AF65-F5344CB8AC3E}">
        <p14:creationId xmlns:p14="http://schemas.microsoft.com/office/powerpoint/2010/main" val="20904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07"/>
                                        </p:tgtEl>
                                        <p:attrNameLst>
                                          <p:attrName>style.visibility</p:attrName>
                                        </p:attrNameLst>
                                      </p:cBhvr>
                                      <p:to>
                                        <p:strVal val="visible"/>
                                      </p:to>
                                    </p:set>
                                    <p:anim calcmode="lin" valueType="num">
                                      <p:cBhvr additive="base">
                                        <p:cTn id="14" dur="500" fill="hold"/>
                                        <p:tgtEl>
                                          <p:spTgt spid="107"/>
                                        </p:tgtEl>
                                        <p:attrNameLst>
                                          <p:attrName>ppt_x</p:attrName>
                                        </p:attrNameLst>
                                      </p:cBhvr>
                                      <p:tavLst>
                                        <p:tav tm="0">
                                          <p:val>
                                            <p:strVal val="#ppt_x"/>
                                          </p:val>
                                        </p:tav>
                                        <p:tav tm="100000">
                                          <p:val>
                                            <p:strVal val="#ppt_x"/>
                                          </p:val>
                                        </p:tav>
                                      </p:tavLst>
                                    </p:anim>
                                    <p:anim calcmode="lin" valueType="num">
                                      <p:cBhvr additive="base">
                                        <p:cTn id="15"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1742292" y="6293534"/>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dirty="0" smtClean="0"/>
              <a:t>Automatically notify the sender</a:t>
            </a:r>
            <a:endParaRPr kumimoji="1" lang="en-US" altLang="zh-TW" sz="2000" i="0" dirty="0" smtClean="0"/>
          </a:p>
        </p:txBody>
      </p:sp>
      <p:sp>
        <p:nvSpPr>
          <p:cNvPr id="80" name="矩形 79"/>
          <p:cNvSpPr/>
          <p:nvPr/>
        </p:nvSpPr>
        <p:spPr>
          <a:xfrm>
            <a:off x="1742292" y="5855560"/>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solidFill>
                  <a:schemeClr val="tx1"/>
                </a:solidFill>
              </a:rPr>
              <a:t>Notification</a:t>
            </a:r>
            <a:endParaRPr kumimoji="1" lang="en-US" altLang="zh-TW" sz="2000" i="0" dirty="0">
              <a:solidFill>
                <a:schemeClr val="tx1"/>
              </a:solidFill>
            </a:endParaRPr>
          </a:p>
        </p:txBody>
      </p:sp>
      <p:sp>
        <p:nvSpPr>
          <p:cNvPr id="2" name="標題 1"/>
          <p:cNvSpPr>
            <a:spLocks noGrp="1"/>
          </p:cNvSpPr>
          <p:nvPr>
            <p:ph type="title"/>
          </p:nvPr>
        </p:nvSpPr>
        <p:spPr/>
        <p:txBody>
          <a:bodyPr/>
          <a:lstStyle/>
          <a:p>
            <a:r>
              <a:rPr kumimoji="1" lang="en-US" altLang="zh-TW" dirty="0" smtClean="0"/>
              <a:t>Functions of our website</a:t>
            </a:r>
            <a:r>
              <a:rPr kumimoji="1" lang="en-US" altLang="zh-TW" dirty="0"/>
              <a:t/>
            </a:r>
            <a:br>
              <a:rPr kumimoji="1" lang="en-US" altLang="zh-TW" dirty="0"/>
            </a:br>
            <a:endParaRPr kumimoji="1" lang="zh-TW" altLang="en-US" dirty="0"/>
          </a:p>
        </p:txBody>
      </p:sp>
      <p:sp>
        <p:nvSpPr>
          <p:cNvPr id="20" name="矩形 19"/>
          <p:cNvSpPr/>
          <p:nvPr/>
        </p:nvSpPr>
        <p:spPr>
          <a:xfrm>
            <a:off x="1751798" y="1429922"/>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a:solidFill>
                  <a:srgbClr val="191B0E"/>
                </a:solidFill>
              </a:rPr>
              <a:t>Fixed format to fill in</a:t>
            </a:r>
          </a:p>
        </p:txBody>
      </p:sp>
      <p:sp>
        <p:nvSpPr>
          <p:cNvPr id="27" name="矩形 26"/>
          <p:cNvSpPr/>
          <p:nvPr/>
        </p:nvSpPr>
        <p:spPr>
          <a:xfrm>
            <a:off x="1751798" y="1874491"/>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Avoid </a:t>
            </a:r>
            <a:r>
              <a:rPr kumimoji="1" lang="en-US" altLang="zh-TW" sz="2000" i="0" dirty="0" smtClean="0"/>
              <a:t>format and handwriting</a:t>
            </a:r>
            <a:r>
              <a:rPr kumimoji="1" lang="zh-TW" altLang="en-US" sz="2000" i="0" dirty="0" smtClean="0"/>
              <a:t> </a:t>
            </a:r>
            <a:r>
              <a:rPr kumimoji="1" lang="en-US" altLang="zh-TW" sz="2000" i="0" dirty="0" smtClean="0"/>
              <a:t>problem</a:t>
            </a:r>
            <a:endParaRPr kumimoji="1" lang="en-US" altLang="zh-TW" sz="2000" i="0" dirty="0" smtClean="0"/>
          </a:p>
        </p:txBody>
      </p:sp>
      <p:sp>
        <p:nvSpPr>
          <p:cNvPr id="28" name="矩形 27"/>
          <p:cNvSpPr/>
          <p:nvPr/>
        </p:nvSpPr>
        <p:spPr>
          <a:xfrm>
            <a:off x="1728215" y="2552603"/>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smtClean="0">
                <a:solidFill>
                  <a:srgbClr val="191B0E"/>
                </a:solidFill>
              </a:rPr>
              <a:t>History &amp; Contact</a:t>
            </a:r>
            <a:endParaRPr kumimoji="1" lang="en-US" altLang="zh-TW" sz="2000" dirty="0">
              <a:solidFill>
                <a:srgbClr val="191B0E"/>
              </a:solidFill>
            </a:endParaRPr>
          </a:p>
        </p:txBody>
      </p:sp>
      <p:sp>
        <p:nvSpPr>
          <p:cNvPr id="29" name="矩形 28"/>
          <p:cNvSpPr/>
          <p:nvPr/>
        </p:nvSpPr>
        <p:spPr>
          <a:xfrm>
            <a:off x="1728215" y="2995216"/>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Save </a:t>
            </a:r>
            <a:r>
              <a:rPr kumimoji="1" lang="en-US" altLang="zh-TW" sz="2000" dirty="0" smtClean="0"/>
              <a:t>sende</a:t>
            </a:r>
            <a:r>
              <a:rPr kumimoji="1" lang="en-US" altLang="zh-TW" sz="2000" i="0" dirty="0" smtClean="0"/>
              <a:t>r’s </a:t>
            </a:r>
            <a:r>
              <a:rPr kumimoji="1" lang="en-US" altLang="zh-TW" sz="2000" i="0" dirty="0" smtClean="0"/>
              <a:t>time</a:t>
            </a:r>
          </a:p>
        </p:txBody>
      </p:sp>
      <p:sp>
        <p:nvSpPr>
          <p:cNvPr id="30" name="矩形 29"/>
          <p:cNvSpPr/>
          <p:nvPr/>
        </p:nvSpPr>
        <p:spPr>
          <a:xfrm>
            <a:off x="1735369" y="4789187"/>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solidFill>
                  <a:schemeClr val="tx1"/>
                </a:solidFill>
              </a:rPr>
              <a:t>Barcode</a:t>
            </a:r>
            <a:endParaRPr kumimoji="1" lang="en-US" altLang="zh-TW" sz="2000" i="0" dirty="0">
              <a:solidFill>
                <a:schemeClr val="tx1"/>
              </a:solidFill>
            </a:endParaRPr>
          </a:p>
        </p:txBody>
      </p:sp>
      <p:sp>
        <p:nvSpPr>
          <p:cNvPr id="31" name="矩形 30"/>
          <p:cNvSpPr/>
          <p:nvPr/>
        </p:nvSpPr>
        <p:spPr>
          <a:xfrm>
            <a:off x="1735369" y="5227161"/>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Convenient for both servers and customers</a:t>
            </a:r>
            <a:endParaRPr kumimoji="1" lang="en-US" altLang="zh-TW" sz="2000" i="0" dirty="0" smtClean="0"/>
          </a:p>
        </p:txBody>
      </p:sp>
      <p:grpSp>
        <p:nvGrpSpPr>
          <p:cNvPr id="51" name="群組 50"/>
          <p:cNvGrpSpPr/>
          <p:nvPr/>
        </p:nvGrpSpPr>
        <p:grpSpPr>
          <a:xfrm>
            <a:off x="8482856" y="1108892"/>
            <a:ext cx="3425126" cy="5311400"/>
            <a:chOff x="8482620" y="2082294"/>
            <a:chExt cx="3113554" cy="4807819"/>
          </a:xfrm>
        </p:grpSpPr>
        <p:pic>
          <p:nvPicPr>
            <p:cNvPr id="49" name="圖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6670" y="2082294"/>
              <a:ext cx="2705455" cy="4807819"/>
            </a:xfrm>
            <a:prstGeom prst="rect">
              <a:avLst/>
            </a:prstGeom>
          </p:spPr>
        </p:pic>
        <p:sp>
          <p:nvSpPr>
            <p:cNvPr id="50" name="矩形 49"/>
            <p:cNvSpPr/>
            <p:nvPr/>
          </p:nvSpPr>
          <p:spPr>
            <a:xfrm>
              <a:off x="8482620" y="2785488"/>
              <a:ext cx="3113554" cy="977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文字方塊 2"/>
          <p:cNvSpPr txBox="1"/>
          <p:nvPr/>
        </p:nvSpPr>
        <p:spPr>
          <a:xfrm>
            <a:off x="9060873" y="1163782"/>
            <a:ext cx="184731" cy="369332"/>
          </a:xfrm>
          <a:prstGeom prst="rect">
            <a:avLst/>
          </a:prstGeom>
          <a:noFill/>
        </p:spPr>
        <p:txBody>
          <a:bodyPr wrap="none" rtlCol="0">
            <a:spAutoFit/>
          </a:bodyPr>
          <a:lstStyle/>
          <a:p>
            <a:endParaRPr kumimoji="1" lang="zh-TW" altLang="en-US" dirty="0"/>
          </a:p>
        </p:txBody>
      </p:sp>
      <p:sp>
        <p:nvSpPr>
          <p:cNvPr id="52" name="矩形 51"/>
          <p:cNvSpPr/>
          <p:nvPr/>
        </p:nvSpPr>
        <p:spPr>
          <a:xfrm>
            <a:off x="1720953" y="3663052"/>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smtClean="0">
                <a:solidFill>
                  <a:srgbClr val="191B0E"/>
                </a:solidFill>
              </a:rPr>
              <a:t>Use google map to fill the address</a:t>
            </a:r>
            <a:endParaRPr kumimoji="1" lang="en-US" altLang="zh-TW" sz="2000" dirty="0">
              <a:solidFill>
                <a:srgbClr val="191B0E"/>
              </a:solidFill>
            </a:endParaRPr>
          </a:p>
        </p:txBody>
      </p:sp>
      <p:sp>
        <p:nvSpPr>
          <p:cNvPr id="53" name="矩形 52"/>
          <p:cNvSpPr/>
          <p:nvPr/>
        </p:nvSpPr>
        <p:spPr>
          <a:xfrm>
            <a:off x="1720953" y="4105665"/>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Address Problem</a:t>
            </a:r>
            <a:endParaRPr kumimoji="1" lang="en-US" altLang="zh-TW" sz="2000" i="0" dirty="0" smtClean="0"/>
          </a:p>
        </p:txBody>
      </p:sp>
    </p:spTree>
    <p:extLst>
      <p:ext uri="{BB962C8B-B14F-4D97-AF65-F5344CB8AC3E}">
        <p14:creationId xmlns:p14="http://schemas.microsoft.com/office/powerpoint/2010/main" val="79182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linds(horizontal)">
                                      <p:cBhvr>
                                        <p:cTn id="7" dur="500"/>
                                        <p:tgtEl>
                                          <p:spTgt spid="8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blinds(horizontal)">
                                      <p:cBhvr>
                                        <p:cTn id="10" dur="500"/>
                                        <p:tgtEl>
                                          <p:spTgt spid="81"/>
                                        </p:tgtEl>
                                      </p:cBhvr>
                                    </p:animEffect>
                                  </p:childTnLst>
                                </p:cTn>
                              </p:par>
                            </p:childTnLst>
                          </p:cTn>
                        </p:par>
                        <p:par>
                          <p:cTn id="11" fill="hold">
                            <p:stCondLst>
                              <p:cond delay="500"/>
                            </p:stCondLst>
                            <p:childTnLst>
                              <p:par>
                                <p:cTn id="12" presetID="55" presetClass="entr" presetSubtype="0" fill="hold" nodeType="after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1000" fill="hold"/>
                                        <p:tgtEl>
                                          <p:spTgt spid="51"/>
                                        </p:tgtEl>
                                        <p:attrNameLst>
                                          <p:attrName>ppt_w</p:attrName>
                                        </p:attrNameLst>
                                      </p:cBhvr>
                                      <p:tavLst>
                                        <p:tav tm="0">
                                          <p:val>
                                            <p:strVal val="#ppt_w*0.70"/>
                                          </p:val>
                                        </p:tav>
                                        <p:tav tm="100000">
                                          <p:val>
                                            <p:strVal val="#ppt_w"/>
                                          </p:val>
                                        </p:tav>
                                      </p:tavLst>
                                    </p:anim>
                                    <p:anim calcmode="lin" valueType="num">
                                      <p:cBhvr>
                                        <p:cTn id="15" dur="1000" fill="hold"/>
                                        <p:tgtEl>
                                          <p:spTgt spid="51"/>
                                        </p:tgtEl>
                                        <p:attrNameLst>
                                          <p:attrName>ppt_h</p:attrName>
                                        </p:attrNameLst>
                                      </p:cBhvr>
                                      <p:tavLst>
                                        <p:tav tm="0">
                                          <p:val>
                                            <p:strVal val="#ppt_h"/>
                                          </p:val>
                                        </p:tav>
                                        <p:tav tm="100000">
                                          <p:val>
                                            <p:strVal val="#ppt_h"/>
                                          </p:val>
                                        </p:tav>
                                      </p:tavLst>
                                    </p:anim>
                                    <p:animEffect transition="in" filter="fade">
                                      <p:cBhvr>
                                        <p:cTn id="16"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ãdemo åç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448" y="1070993"/>
            <a:ext cx="7016750" cy="399688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698837" y="5523345"/>
            <a:ext cx="2262158" cy="369332"/>
          </a:xfrm>
          <a:prstGeom prst="rect">
            <a:avLst/>
          </a:prstGeom>
          <a:noFill/>
        </p:spPr>
        <p:txBody>
          <a:bodyPr wrap="none" rtlCol="0">
            <a:spAutoFit/>
          </a:bodyPr>
          <a:lstStyle/>
          <a:p>
            <a:r>
              <a:rPr lang="zh-TW" altLang="en-US" dirty="0" smtClean="0"/>
              <a:t>最終版本網址放這</a:t>
            </a:r>
            <a:r>
              <a:rPr lang="zh-TW" altLang="en-US" dirty="0"/>
              <a:t>邊</a:t>
            </a:r>
          </a:p>
        </p:txBody>
      </p:sp>
    </p:spTree>
    <p:extLst>
      <p:ext uri="{BB962C8B-B14F-4D97-AF65-F5344CB8AC3E}">
        <p14:creationId xmlns:p14="http://schemas.microsoft.com/office/powerpoint/2010/main" val="2959028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p:cNvSpPr>
            <a:spLocks noGrp="1"/>
          </p:cNvSpPr>
          <p:nvPr>
            <p:ph idx="1"/>
          </p:nvPr>
        </p:nvSpPr>
        <p:spPr>
          <a:xfrm>
            <a:off x="1371600" y="2286000"/>
            <a:ext cx="9601200" cy="3581400"/>
          </a:xfrm>
        </p:spPr>
        <p:txBody>
          <a:bodyPr>
            <a:normAutofit/>
          </a:bodyPr>
          <a:lstStyle/>
          <a:p>
            <a:pPr marL="0" indent="0" algn="ctr">
              <a:buNone/>
            </a:pPr>
            <a:r>
              <a:rPr kumimoji="1" lang="en-US" altLang="zh-TW" sz="11500" dirty="0"/>
              <a:t>Q&amp;A</a:t>
            </a:r>
            <a:endParaRPr kumimoji="1" lang="zh-TW" altLang="en-US" sz="11500" dirty="0"/>
          </a:p>
        </p:txBody>
      </p:sp>
    </p:spTree>
    <p:extLst>
      <p:ext uri="{BB962C8B-B14F-4D97-AF65-F5344CB8AC3E}">
        <p14:creationId xmlns:p14="http://schemas.microsoft.com/office/powerpoint/2010/main" val="1264243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cs typeface="Times New Roman" panose="02020603050405020304" pitchFamily="18" charset="0"/>
              </a:rPr>
              <a:t>Background </a:t>
            </a:r>
            <a:r>
              <a:rPr lang="en-US" altLang="zh-TW" dirty="0" smtClean="0">
                <a:solidFill>
                  <a:schemeClr val="bg2">
                    <a:lumMod val="90000"/>
                  </a:schemeClr>
                </a:solidFill>
                <a:cs typeface="Times New Roman" panose="02020603050405020304" pitchFamily="18" charset="0"/>
              </a:rPr>
              <a:t>&amp; Motivation</a:t>
            </a:r>
            <a:endParaRPr lang="zh-TW" altLang="en-US" dirty="0">
              <a:solidFill>
                <a:schemeClr val="bg2">
                  <a:lumMod val="90000"/>
                </a:schemeClr>
              </a:solidFill>
              <a:cs typeface="Times New Roman" panose="02020603050405020304" pitchFamily="18" charset="0"/>
            </a:endParaRPr>
          </a:p>
        </p:txBody>
      </p:sp>
      <p:sp>
        <p:nvSpPr>
          <p:cNvPr id="3" name="內容版面配置區 2"/>
          <p:cNvSpPr>
            <a:spLocks noGrp="1"/>
          </p:cNvSpPr>
          <p:nvPr>
            <p:ph idx="1"/>
          </p:nvPr>
        </p:nvSpPr>
        <p:spPr>
          <a:xfrm>
            <a:off x="1371600" y="1565564"/>
            <a:ext cx="4105564" cy="3581400"/>
          </a:xfrm>
        </p:spPr>
        <p:txBody>
          <a:bodyPr/>
          <a:lstStyle/>
          <a:p>
            <a:r>
              <a:rPr lang="en-US" altLang="zh-TW" dirty="0"/>
              <a:t>Registered mail</a:t>
            </a:r>
          </a:p>
          <a:p>
            <a:pPr marL="0" indent="0">
              <a:buNone/>
            </a:pPr>
            <a:endParaRPr lang="zh-TW" altLang="en-US" dirty="0"/>
          </a:p>
        </p:txBody>
      </p:sp>
      <p:grpSp>
        <p:nvGrpSpPr>
          <p:cNvPr id="4" name="群組 3"/>
          <p:cNvGrpSpPr/>
          <p:nvPr/>
        </p:nvGrpSpPr>
        <p:grpSpPr>
          <a:xfrm>
            <a:off x="1966636" y="2138302"/>
            <a:ext cx="1330746" cy="1060559"/>
            <a:chOff x="1110791" y="3410177"/>
            <a:chExt cx="3145583" cy="1899138"/>
          </a:xfrm>
        </p:grpSpPr>
        <p:pic>
          <p:nvPicPr>
            <p:cNvPr id="5" name="Picture 6" descr="ãéµå±ãçåçæå°çµæ"/>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42462" y1="50346" x2="63846" y2="42494"/>
                          <a14:foregroundMark x1="39846" y1="48499" x2="52923" y2="45266"/>
                          <a14:foregroundMark x1="37385" y1="54042" x2="49385" y2="53580"/>
                          <a14:foregroundMark x1="36615" y1="46882" x2="68769" y2="36028"/>
                          <a14:foregroundMark x1="53692" y1="49654" x2="71538" y2="42032"/>
                          <a14:foregroundMark x1="65385" y1="20554" x2="70154" y2="36490"/>
                          <a14:foregroundMark x1="66154" y1="20092" x2="72769" y2="32794"/>
                          <a14:foregroundMark x1="69385" y1="26559" x2="69385" y2="26559"/>
                          <a14:foregroundMark x1="69385" y1="26790" x2="70923" y2="31640"/>
                          <a14:foregroundMark x1="49385" y1="49192" x2="48000" y2="51270"/>
                          <a14:foregroundMark x1="34769" y1="48037" x2="36615" y2="57968"/>
                          <a14:foregroundMark x1="55846" y1="62125" x2="70462" y2="71132"/>
                          <a14:foregroundMark x1="69077" y1="56813" x2="56308" y2="75520"/>
                          <a14:foregroundMark x1="17385" y1="57275" x2="33385" y2="69284"/>
                          <a14:backgroundMark x1="66154" y1="23557" x2="73846" y2="34873"/>
                          <a14:backgroundMark x1="66923" y1="24018" x2="71538" y2="35566"/>
                          <a14:backgroundMark x1="65846" y1="20554" x2="69385" y2="30023"/>
                          <a14:backgroundMark x1="64615" y1="21709" x2="71538" y2="31178"/>
                        </a14:backgroundRemoval>
                      </a14:imgEffect>
                    </a14:imgLayer>
                  </a14:imgProps>
                </a:ext>
                <a:ext uri="{28A0092B-C50C-407E-A947-70E740481C1C}">
                  <a14:useLocalDpi xmlns:a14="http://schemas.microsoft.com/office/drawing/2010/main" val="0"/>
                </a:ext>
              </a:extLst>
            </a:blip>
            <a:srcRect l="11050" t="16445" r="25579" b="8011"/>
            <a:stretch/>
          </p:blipFill>
          <p:spPr bwMode="auto">
            <a:xfrm>
              <a:off x="1864866" y="3410177"/>
              <a:ext cx="2391508" cy="1899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ãhuman cartoonãçåçæå°çµæ"/>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1361" t="4469" r="39512" b="4761"/>
            <a:stretch/>
          </p:blipFill>
          <p:spPr bwMode="auto">
            <a:xfrm>
              <a:off x="1110791" y="3792469"/>
              <a:ext cx="1014884" cy="1326415"/>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16" descr="ãèç¢¼çã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6179" y="3379595"/>
            <a:ext cx="930672" cy="1097299"/>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p:cNvPicPr>
            <a:picLocks noChangeAspect="1"/>
          </p:cNvPicPr>
          <p:nvPr/>
        </p:nvPicPr>
        <p:blipFill>
          <a:blip r:embed="rId8"/>
          <a:stretch>
            <a:fillRect/>
          </a:stretch>
        </p:blipFill>
        <p:spPr>
          <a:xfrm>
            <a:off x="1778001" y="4851591"/>
            <a:ext cx="2387600" cy="1475537"/>
          </a:xfrm>
          <a:prstGeom prst="rect">
            <a:avLst/>
          </a:prstGeom>
        </p:spPr>
      </p:pic>
      <p:sp>
        <p:nvSpPr>
          <p:cNvPr id="9" name="矩形 8"/>
          <p:cNvSpPr/>
          <p:nvPr/>
        </p:nvSpPr>
        <p:spPr>
          <a:xfrm>
            <a:off x="1618879" y="4833156"/>
            <a:ext cx="2768394" cy="422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3583080" y="4285693"/>
            <a:ext cx="2473883" cy="369332"/>
          </a:xfrm>
          <a:prstGeom prst="rect">
            <a:avLst/>
          </a:prstGeom>
          <a:noFill/>
        </p:spPr>
        <p:txBody>
          <a:bodyPr wrap="square" rtlCol="0">
            <a:spAutoFit/>
          </a:bodyPr>
          <a:lstStyle/>
          <a:p>
            <a:r>
              <a:rPr kumimoji="1" lang="en-US" altLang="zh-TW" dirty="0">
                <a:solidFill>
                  <a:srgbClr val="FF0000"/>
                </a:solidFill>
              </a:rPr>
              <a:t>sender’s information</a:t>
            </a:r>
            <a:endParaRPr kumimoji="1" lang="zh-TW" altLang="en-US" dirty="0">
              <a:solidFill>
                <a:srgbClr val="FF0000"/>
              </a:solidFill>
            </a:endParaRPr>
          </a:p>
        </p:txBody>
      </p:sp>
      <p:sp>
        <p:nvSpPr>
          <p:cNvPr id="11" name="矩形 10"/>
          <p:cNvSpPr/>
          <p:nvPr/>
        </p:nvSpPr>
        <p:spPr>
          <a:xfrm>
            <a:off x="1618879" y="5736343"/>
            <a:ext cx="1964699" cy="561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583080" y="6354697"/>
            <a:ext cx="2473883" cy="369332"/>
          </a:xfrm>
          <a:prstGeom prst="rect">
            <a:avLst/>
          </a:prstGeom>
          <a:noFill/>
        </p:spPr>
        <p:txBody>
          <a:bodyPr wrap="square" rtlCol="0">
            <a:spAutoFit/>
          </a:bodyPr>
          <a:lstStyle/>
          <a:p>
            <a:r>
              <a:rPr kumimoji="1" lang="en-US" altLang="zh-TW" dirty="0">
                <a:solidFill>
                  <a:srgbClr val="FF0000"/>
                </a:solidFill>
              </a:rPr>
              <a:t>receiver’s information</a:t>
            </a:r>
            <a:endParaRPr kumimoji="1" lang="zh-TW" altLang="en-US" dirty="0">
              <a:solidFill>
                <a:srgbClr val="FF0000"/>
              </a:solidFill>
            </a:endParaRPr>
          </a:p>
        </p:txBody>
      </p:sp>
    </p:spTree>
    <p:extLst>
      <p:ext uri="{BB962C8B-B14F-4D97-AF65-F5344CB8AC3E}">
        <p14:creationId xmlns:p14="http://schemas.microsoft.com/office/powerpoint/2010/main" val="98930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solidFill>
                  <a:schemeClr val="bg2">
                    <a:lumMod val="90000"/>
                  </a:schemeClr>
                </a:solidFill>
                <a:cs typeface="Times New Roman" panose="02020603050405020304" pitchFamily="18" charset="0"/>
              </a:rPr>
              <a:t>Background</a:t>
            </a:r>
            <a:r>
              <a:rPr lang="en-US" altLang="zh-TW" dirty="0" smtClean="0">
                <a:cs typeface="Times New Roman" panose="02020603050405020304" pitchFamily="18" charset="0"/>
              </a:rPr>
              <a:t> </a:t>
            </a:r>
            <a:r>
              <a:rPr lang="en-US" altLang="zh-TW" dirty="0" smtClean="0">
                <a:solidFill>
                  <a:schemeClr val="tx1"/>
                </a:solidFill>
                <a:cs typeface="Times New Roman" panose="02020603050405020304" pitchFamily="18" charset="0"/>
              </a:rPr>
              <a:t>&amp;</a:t>
            </a:r>
            <a:r>
              <a:rPr lang="en-US" altLang="zh-TW" dirty="0" smtClean="0">
                <a:solidFill>
                  <a:schemeClr val="bg2">
                    <a:lumMod val="90000"/>
                  </a:schemeClr>
                </a:solidFill>
                <a:cs typeface="Times New Roman" panose="02020603050405020304" pitchFamily="18" charset="0"/>
              </a:rPr>
              <a:t> </a:t>
            </a:r>
            <a:r>
              <a:rPr lang="en-US" altLang="zh-TW" dirty="0" smtClean="0">
                <a:solidFill>
                  <a:schemeClr val="tx1"/>
                </a:solidFill>
                <a:cs typeface="Times New Roman" panose="02020603050405020304" pitchFamily="18" charset="0"/>
              </a:rPr>
              <a:t>Motivation</a:t>
            </a:r>
            <a:endParaRPr lang="zh-TW" altLang="en-US" dirty="0">
              <a:solidFill>
                <a:schemeClr val="tx1"/>
              </a:solidFill>
              <a:cs typeface="Times New Roman" panose="02020603050405020304" pitchFamily="18" charset="0"/>
            </a:endParaRPr>
          </a:p>
        </p:txBody>
      </p:sp>
      <p:sp>
        <p:nvSpPr>
          <p:cNvPr id="3" name="內容版面配置區 2"/>
          <p:cNvSpPr>
            <a:spLocks noGrp="1"/>
          </p:cNvSpPr>
          <p:nvPr>
            <p:ph idx="1"/>
          </p:nvPr>
        </p:nvSpPr>
        <p:spPr>
          <a:xfrm>
            <a:off x="1371600" y="1565564"/>
            <a:ext cx="4105564" cy="3581400"/>
          </a:xfrm>
        </p:spPr>
        <p:txBody>
          <a:bodyPr/>
          <a:lstStyle/>
          <a:p>
            <a:r>
              <a:rPr lang="en-US" altLang="zh-TW" dirty="0"/>
              <a:t>Registered mail</a:t>
            </a:r>
          </a:p>
          <a:p>
            <a:pPr marL="0" indent="0">
              <a:buNone/>
            </a:pPr>
            <a:endParaRPr lang="zh-TW" altLang="en-US" dirty="0"/>
          </a:p>
        </p:txBody>
      </p:sp>
      <p:grpSp>
        <p:nvGrpSpPr>
          <p:cNvPr id="4" name="群組 3"/>
          <p:cNvGrpSpPr/>
          <p:nvPr/>
        </p:nvGrpSpPr>
        <p:grpSpPr>
          <a:xfrm>
            <a:off x="1966636" y="2138302"/>
            <a:ext cx="1330746" cy="1060559"/>
            <a:chOff x="1110791" y="3410177"/>
            <a:chExt cx="3145583" cy="1899138"/>
          </a:xfrm>
        </p:grpSpPr>
        <p:pic>
          <p:nvPicPr>
            <p:cNvPr id="5" name="Picture 6" descr="ãéµå±ãçåçæå°çµæ"/>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42462" y1="50346" x2="63846" y2="42494"/>
                          <a14:foregroundMark x1="39846" y1="48499" x2="52923" y2="45266"/>
                          <a14:foregroundMark x1="37385" y1="54042" x2="49385" y2="53580"/>
                          <a14:foregroundMark x1="36615" y1="46882" x2="68769" y2="36028"/>
                          <a14:foregroundMark x1="53692" y1="49654" x2="71538" y2="42032"/>
                          <a14:foregroundMark x1="65385" y1="20554" x2="70154" y2="36490"/>
                          <a14:foregroundMark x1="66154" y1="20092" x2="72769" y2="32794"/>
                          <a14:foregroundMark x1="69385" y1="26559" x2="69385" y2="26559"/>
                          <a14:foregroundMark x1="69385" y1="26790" x2="70923" y2="31640"/>
                          <a14:foregroundMark x1="49385" y1="49192" x2="48000" y2="51270"/>
                          <a14:foregroundMark x1="34769" y1="48037" x2="36615" y2="57968"/>
                          <a14:foregroundMark x1="55846" y1="62125" x2="70462" y2="71132"/>
                          <a14:foregroundMark x1="69077" y1="56813" x2="56308" y2="75520"/>
                          <a14:foregroundMark x1="17385" y1="57275" x2="33385" y2="69284"/>
                          <a14:backgroundMark x1="66154" y1="23557" x2="73846" y2="34873"/>
                          <a14:backgroundMark x1="66923" y1="24018" x2="71538" y2="35566"/>
                          <a14:backgroundMark x1="65846" y1="20554" x2="69385" y2="30023"/>
                          <a14:backgroundMark x1="64615" y1="21709" x2="71538" y2="31178"/>
                        </a14:backgroundRemoval>
                      </a14:imgEffect>
                    </a14:imgLayer>
                  </a14:imgProps>
                </a:ext>
                <a:ext uri="{28A0092B-C50C-407E-A947-70E740481C1C}">
                  <a14:useLocalDpi xmlns:a14="http://schemas.microsoft.com/office/drawing/2010/main" val="0"/>
                </a:ext>
              </a:extLst>
            </a:blip>
            <a:srcRect l="11050" t="16445" r="25579" b="8011"/>
            <a:stretch/>
          </p:blipFill>
          <p:spPr bwMode="auto">
            <a:xfrm>
              <a:off x="1864866" y="3410177"/>
              <a:ext cx="2391508" cy="18991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ãhuman cartoonãçåçæå°çµæ"/>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1361" t="4469" r="39512" b="4761"/>
            <a:stretch/>
          </p:blipFill>
          <p:spPr bwMode="auto">
            <a:xfrm>
              <a:off x="1110791" y="3792469"/>
              <a:ext cx="1014884" cy="1326415"/>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16" descr="ãèç¢¼çã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6179" y="3379595"/>
            <a:ext cx="930672" cy="1097299"/>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p:cNvPicPr>
            <a:picLocks noChangeAspect="1"/>
          </p:cNvPicPr>
          <p:nvPr/>
        </p:nvPicPr>
        <p:blipFill>
          <a:blip r:embed="rId8"/>
          <a:stretch>
            <a:fillRect/>
          </a:stretch>
        </p:blipFill>
        <p:spPr>
          <a:xfrm>
            <a:off x="1778001" y="4851591"/>
            <a:ext cx="2387600" cy="1475537"/>
          </a:xfrm>
          <a:prstGeom prst="rect">
            <a:avLst/>
          </a:prstGeom>
        </p:spPr>
      </p:pic>
      <p:sp>
        <p:nvSpPr>
          <p:cNvPr id="9" name="矩形 8"/>
          <p:cNvSpPr/>
          <p:nvPr/>
        </p:nvSpPr>
        <p:spPr>
          <a:xfrm>
            <a:off x="1618879" y="4833156"/>
            <a:ext cx="2768394" cy="4223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3583080" y="4285693"/>
            <a:ext cx="2473883" cy="369332"/>
          </a:xfrm>
          <a:prstGeom prst="rect">
            <a:avLst/>
          </a:prstGeom>
          <a:noFill/>
        </p:spPr>
        <p:txBody>
          <a:bodyPr wrap="square" rtlCol="0">
            <a:spAutoFit/>
          </a:bodyPr>
          <a:lstStyle/>
          <a:p>
            <a:r>
              <a:rPr kumimoji="1" lang="en-US" altLang="zh-TW" dirty="0">
                <a:solidFill>
                  <a:srgbClr val="FF0000"/>
                </a:solidFill>
              </a:rPr>
              <a:t>sender’s information</a:t>
            </a:r>
            <a:endParaRPr kumimoji="1" lang="zh-TW" altLang="en-US" dirty="0">
              <a:solidFill>
                <a:srgbClr val="FF0000"/>
              </a:solidFill>
            </a:endParaRPr>
          </a:p>
        </p:txBody>
      </p:sp>
      <p:sp>
        <p:nvSpPr>
          <p:cNvPr id="11" name="矩形 10"/>
          <p:cNvSpPr/>
          <p:nvPr/>
        </p:nvSpPr>
        <p:spPr>
          <a:xfrm>
            <a:off x="1618879" y="5736343"/>
            <a:ext cx="1964699" cy="561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583080" y="6354697"/>
            <a:ext cx="2473883" cy="369332"/>
          </a:xfrm>
          <a:prstGeom prst="rect">
            <a:avLst/>
          </a:prstGeom>
          <a:noFill/>
        </p:spPr>
        <p:txBody>
          <a:bodyPr wrap="square" rtlCol="0">
            <a:spAutoFit/>
          </a:bodyPr>
          <a:lstStyle/>
          <a:p>
            <a:r>
              <a:rPr kumimoji="1" lang="en-US" altLang="zh-TW" dirty="0">
                <a:solidFill>
                  <a:srgbClr val="FF0000"/>
                </a:solidFill>
              </a:rPr>
              <a:t>receiver’s information</a:t>
            </a:r>
            <a:endParaRPr kumimoji="1" lang="zh-TW" altLang="en-US" dirty="0">
              <a:solidFill>
                <a:srgbClr val="FF0000"/>
              </a:solidFill>
            </a:endParaRPr>
          </a:p>
        </p:txBody>
      </p:sp>
      <p:sp>
        <p:nvSpPr>
          <p:cNvPr id="14" name="矩形圖說文字 13"/>
          <p:cNvSpPr/>
          <p:nvPr/>
        </p:nvSpPr>
        <p:spPr>
          <a:xfrm>
            <a:off x="6377081" y="2138302"/>
            <a:ext cx="5577496" cy="3356752"/>
          </a:xfrm>
          <a:prstGeom prst="wedgeRectCallout">
            <a:avLst>
              <a:gd name="adj1" fmla="val -76421"/>
              <a:gd name="adj2" fmla="val 6723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txBox="1">
            <a:spLocks/>
          </p:cNvSpPr>
          <p:nvPr/>
        </p:nvSpPr>
        <p:spPr>
          <a:xfrm>
            <a:off x="6586892" y="2327453"/>
            <a:ext cx="5367685" cy="3167601"/>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kumimoji="1" lang="en-US" altLang="zh-TW" sz="2300" dirty="0"/>
              <a:t>D</a:t>
            </a:r>
            <a:r>
              <a:rPr kumimoji="1" lang="en-US" altLang="zh-TW" sz="2300" dirty="0" smtClean="0"/>
              <a:t>on’t </a:t>
            </a:r>
            <a:r>
              <a:rPr kumimoji="1" lang="en-US" altLang="zh-TW" sz="2300" dirty="0" smtClean="0"/>
              <a:t>know the right position to write</a:t>
            </a:r>
          </a:p>
          <a:p>
            <a:r>
              <a:rPr kumimoji="1" lang="en-US" altLang="zh-TW" sz="2300" dirty="0" smtClean="0"/>
              <a:t>Taking too much time for servers.</a:t>
            </a:r>
          </a:p>
          <a:p>
            <a:r>
              <a:rPr kumimoji="1" lang="en-US" altLang="zh-TW" sz="2300" dirty="0" smtClean="0"/>
              <a:t>Post </a:t>
            </a:r>
            <a:r>
              <a:rPr kumimoji="1" lang="en-US" altLang="zh-TW" sz="2300" dirty="0" smtClean="0"/>
              <a:t>offices are often filled with </a:t>
            </a:r>
            <a:r>
              <a:rPr kumimoji="1" lang="en-US" altLang="zh-TW" sz="2300" dirty="0" smtClean="0"/>
              <a:t>people</a:t>
            </a:r>
          </a:p>
          <a:p>
            <a:r>
              <a:rPr kumimoji="1" lang="en-US" altLang="zh-TW" sz="2300" dirty="0" smtClean="0"/>
              <a:t>Not knowing the actual address</a:t>
            </a:r>
            <a:endParaRPr kumimoji="1" lang="en-US" altLang="zh-TW" sz="2300" dirty="0" smtClean="0"/>
          </a:p>
          <a:p>
            <a:r>
              <a:rPr kumimoji="1" lang="en-US" altLang="zh-TW" sz="2300" dirty="0" smtClean="0"/>
              <a:t>Sloppy </a:t>
            </a:r>
            <a:r>
              <a:rPr kumimoji="1" lang="en-US" altLang="zh-TW" sz="2300" dirty="0" smtClean="0"/>
              <a:t>handwriting</a:t>
            </a:r>
          </a:p>
          <a:p>
            <a:r>
              <a:rPr kumimoji="1" lang="en-US" altLang="zh-TW" sz="2300" dirty="0" smtClean="0"/>
              <a:t>Hard to track the mail</a:t>
            </a:r>
            <a:endParaRPr kumimoji="1" lang="en-US" altLang="zh-TW" sz="2300" dirty="0" smtClean="0"/>
          </a:p>
          <a:p>
            <a:endParaRPr kumimoji="1" lang="en-US" altLang="zh-TW" dirty="0" smtClean="0"/>
          </a:p>
          <a:p>
            <a:endParaRPr kumimoji="1" lang="en-US" altLang="zh-TW" dirty="0" smtClean="0"/>
          </a:p>
          <a:p>
            <a:endParaRPr kumimoji="1" lang="en-US" altLang="zh-TW" dirty="0"/>
          </a:p>
        </p:txBody>
      </p:sp>
    </p:spTree>
    <p:extLst>
      <p:ext uri="{BB962C8B-B14F-4D97-AF65-F5344CB8AC3E}">
        <p14:creationId xmlns:p14="http://schemas.microsoft.com/office/powerpoint/2010/main" val="27523112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I-P-O Cycle or block diagram</a:t>
            </a:r>
            <a:endParaRPr kumimoji="1" lang="zh-TW" altLang="en-US" dirty="0"/>
          </a:p>
        </p:txBody>
      </p:sp>
      <p:sp>
        <p:nvSpPr>
          <p:cNvPr id="3" name="內容版面配置區 2"/>
          <p:cNvSpPr>
            <a:spLocks noGrp="1"/>
          </p:cNvSpPr>
          <p:nvPr>
            <p:ph idx="1"/>
          </p:nvPr>
        </p:nvSpPr>
        <p:spPr>
          <a:xfrm>
            <a:off x="1645842" y="2997199"/>
            <a:ext cx="3072445" cy="3371515"/>
          </a:xfrm>
        </p:spPr>
        <p:txBody>
          <a:bodyPr/>
          <a:lstStyle/>
          <a:p>
            <a:pPr marL="0" indent="0">
              <a:buNone/>
            </a:pPr>
            <a:r>
              <a:rPr kumimoji="1" lang="en-US" altLang="zh-TW" dirty="0"/>
              <a:t>(Data)</a:t>
            </a:r>
          </a:p>
          <a:p>
            <a:pPr marL="0" indent="0">
              <a:buNone/>
            </a:pPr>
            <a:r>
              <a:rPr kumimoji="1" lang="en-US" altLang="zh-TW" dirty="0"/>
              <a:t>-     Sender’s information</a:t>
            </a:r>
          </a:p>
          <a:p>
            <a:pPr marL="0" indent="0">
              <a:buNone/>
            </a:pPr>
            <a:r>
              <a:rPr kumimoji="1" lang="en-US" altLang="zh-TW" dirty="0"/>
              <a:t>-     Receiver’s information</a:t>
            </a:r>
          </a:p>
        </p:txBody>
      </p:sp>
      <p:sp>
        <p:nvSpPr>
          <p:cNvPr id="28" name="內容版面配置區 2"/>
          <p:cNvSpPr txBox="1">
            <a:spLocks/>
          </p:cNvSpPr>
          <p:nvPr/>
        </p:nvSpPr>
        <p:spPr>
          <a:xfrm>
            <a:off x="8911772" y="2997200"/>
            <a:ext cx="2823028" cy="337151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kumimoji="1" lang="en-US" altLang="zh-TW" dirty="0"/>
              <a:t>(Result)</a:t>
            </a:r>
          </a:p>
          <a:p>
            <a:pPr>
              <a:buFontTx/>
              <a:buChar char="-"/>
            </a:pPr>
            <a:r>
              <a:rPr kumimoji="1" lang="en-US" altLang="zh-TW" dirty="0"/>
              <a:t>Notify senders via the email</a:t>
            </a:r>
          </a:p>
        </p:txBody>
      </p:sp>
      <p:sp>
        <p:nvSpPr>
          <p:cNvPr id="29" name="內容版面配置區 2"/>
          <p:cNvSpPr txBox="1">
            <a:spLocks/>
          </p:cNvSpPr>
          <p:nvPr/>
        </p:nvSpPr>
        <p:spPr>
          <a:xfrm>
            <a:off x="5454315" y="2997201"/>
            <a:ext cx="2721429" cy="337151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kumimoji="1" lang="en-US" altLang="zh-TW" dirty="0"/>
              <a:t>(Operation)</a:t>
            </a:r>
          </a:p>
          <a:p>
            <a:pPr>
              <a:buFontTx/>
              <a:buChar char="-"/>
            </a:pPr>
            <a:r>
              <a:rPr kumimoji="1" lang="en-US" altLang="zh-TW" dirty="0"/>
              <a:t>App processing </a:t>
            </a:r>
          </a:p>
          <a:p>
            <a:pPr marL="0" indent="0">
              <a:buFont typeface="Franklin Gothic Book" panose="020B0503020102020204" pitchFamily="34" charset="0"/>
              <a:buNone/>
            </a:pPr>
            <a:r>
              <a:rPr kumimoji="1" lang="en-US" altLang="zh-TW" dirty="0"/>
              <a:t>-     Scan the barcode</a:t>
            </a:r>
          </a:p>
          <a:p>
            <a:pPr>
              <a:buFontTx/>
              <a:buChar char="-"/>
            </a:pPr>
            <a:r>
              <a:rPr kumimoji="1" lang="en-US" altLang="zh-TW" dirty="0"/>
              <a:t>Print the info. on the envelope</a:t>
            </a:r>
          </a:p>
          <a:p>
            <a:pPr marL="0" indent="0">
              <a:buFont typeface="Franklin Gothic Book" panose="020B0503020102020204" pitchFamily="34" charset="0"/>
              <a:buNone/>
            </a:pPr>
            <a:r>
              <a:rPr kumimoji="1" lang="en-US" altLang="zh-TW" dirty="0"/>
              <a:t>-     Delivery</a:t>
            </a:r>
          </a:p>
        </p:txBody>
      </p:sp>
      <p:grpSp>
        <p:nvGrpSpPr>
          <p:cNvPr id="9" name="群組 8"/>
          <p:cNvGrpSpPr/>
          <p:nvPr/>
        </p:nvGrpSpPr>
        <p:grpSpPr>
          <a:xfrm>
            <a:off x="1645842" y="1771650"/>
            <a:ext cx="9713353" cy="647700"/>
            <a:chOff x="1445817" y="1724025"/>
            <a:chExt cx="9713353" cy="647700"/>
          </a:xfrm>
        </p:grpSpPr>
        <p:sp>
          <p:nvSpPr>
            <p:cNvPr id="7" name="五邊形 6"/>
            <p:cNvSpPr/>
            <p:nvPr/>
          </p:nvSpPr>
          <p:spPr>
            <a:xfrm>
              <a:off x="1445817" y="1724025"/>
              <a:ext cx="3907233" cy="647700"/>
            </a:xfrm>
            <a:prstGeom prst="homePlat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smtClean="0"/>
                <a:t>Input</a:t>
              </a:r>
              <a:endParaRPr lang="zh-TW" altLang="en-US" sz="3200" b="1" dirty="0"/>
            </a:p>
          </p:txBody>
        </p:sp>
        <p:sp>
          <p:nvSpPr>
            <p:cNvPr id="8" name="＞形箭號 7"/>
            <p:cNvSpPr/>
            <p:nvPr/>
          </p:nvSpPr>
          <p:spPr>
            <a:xfrm>
              <a:off x="4518262" y="1724025"/>
              <a:ext cx="3768488" cy="647700"/>
            </a:xfrm>
            <a:prstGeom prst="chevron">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smtClean="0">
                  <a:solidFill>
                    <a:schemeClr val="tx1"/>
                  </a:solidFill>
                </a:rPr>
                <a:t>process</a:t>
              </a:r>
              <a:endParaRPr lang="zh-TW" altLang="en-US" sz="3200" b="1" dirty="0">
                <a:solidFill>
                  <a:schemeClr val="tx1"/>
                </a:solidFill>
              </a:endParaRPr>
            </a:p>
          </p:txBody>
        </p:sp>
        <p:sp>
          <p:nvSpPr>
            <p:cNvPr id="14" name="＞形箭號 13"/>
            <p:cNvSpPr/>
            <p:nvPr/>
          </p:nvSpPr>
          <p:spPr>
            <a:xfrm>
              <a:off x="7658100" y="1724025"/>
              <a:ext cx="3501070" cy="647700"/>
            </a:xfrm>
            <a:prstGeom prst="chevron">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b="1" dirty="0" smtClean="0">
                  <a:solidFill>
                    <a:schemeClr val="bg1"/>
                  </a:solidFill>
                </a:rPr>
                <a:t>output</a:t>
              </a:r>
              <a:endParaRPr lang="zh-TW" altLang="en-US" sz="3200" b="1" dirty="0">
                <a:solidFill>
                  <a:schemeClr val="bg1"/>
                </a:solidFill>
              </a:endParaRPr>
            </a:p>
          </p:txBody>
        </p:sp>
      </p:grpSp>
    </p:spTree>
    <p:extLst>
      <p:ext uri="{BB962C8B-B14F-4D97-AF65-F5344CB8AC3E}">
        <p14:creationId xmlns:p14="http://schemas.microsoft.com/office/powerpoint/2010/main" val="3685101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Our Design</a:t>
            </a:r>
            <a:endParaRPr lang="zh-TW" altLang="en-US" dirty="0"/>
          </a:p>
        </p:txBody>
      </p:sp>
      <p:pic>
        <p:nvPicPr>
          <p:cNvPr id="4" name="圖片 3"/>
          <p:cNvPicPr>
            <a:picLocks noChangeAspect="1"/>
          </p:cNvPicPr>
          <p:nvPr/>
        </p:nvPicPr>
        <p:blipFill>
          <a:blip r:embed="rId2"/>
          <a:stretch>
            <a:fillRect/>
          </a:stretch>
        </p:blipFill>
        <p:spPr>
          <a:xfrm>
            <a:off x="4949171" y="301291"/>
            <a:ext cx="6226830" cy="6116165"/>
          </a:xfrm>
          <a:prstGeom prst="rect">
            <a:avLst/>
          </a:prstGeom>
        </p:spPr>
      </p:pic>
      <p:pic>
        <p:nvPicPr>
          <p:cNvPr id="3" name="圖片 2"/>
          <p:cNvPicPr>
            <a:picLocks noChangeAspect="1"/>
          </p:cNvPicPr>
          <p:nvPr/>
        </p:nvPicPr>
        <p:blipFill>
          <a:blip r:embed="rId3"/>
          <a:stretch>
            <a:fillRect/>
          </a:stretch>
        </p:blipFill>
        <p:spPr>
          <a:xfrm>
            <a:off x="4963626" y="3355798"/>
            <a:ext cx="6197919" cy="2825895"/>
          </a:xfrm>
          <a:prstGeom prst="rect">
            <a:avLst/>
          </a:prstGeom>
        </p:spPr>
      </p:pic>
      <p:pic>
        <p:nvPicPr>
          <p:cNvPr id="5" name="圖片 4"/>
          <p:cNvPicPr>
            <a:picLocks noChangeAspect="1"/>
          </p:cNvPicPr>
          <p:nvPr/>
        </p:nvPicPr>
        <p:blipFill>
          <a:blip r:embed="rId4"/>
          <a:stretch>
            <a:fillRect/>
          </a:stretch>
        </p:blipFill>
        <p:spPr>
          <a:xfrm>
            <a:off x="1168399" y="1834013"/>
            <a:ext cx="3294129" cy="4388374"/>
          </a:xfrm>
          <a:prstGeom prst="rect">
            <a:avLst/>
          </a:prstGeom>
        </p:spPr>
      </p:pic>
      <p:sp>
        <p:nvSpPr>
          <p:cNvPr id="6" name="文字方塊 5"/>
          <p:cNvSpPr txBox="1"/>
          <p:nvPr/>
        </p:nvSpPr>
        <p:spPr>
          <a:xfrm>
            <a:off x="1238597" y="1987034"/>
            <a:ext cx="1241045" cy="369332"/>
          </a:xfrm>
          <a:prstGeom prst="rect">
            <a:avLst/>
          </a:prstGeom>
          <a:noFill/>
        </p:spPr>
        <p:txBody>
          <a:bodyPr wrap="none" rtlCol="0">
            <a:spAutoFit/>
          </a:bodyPr>
          <a:lstStyle/>
          <a:p>
            <a:r>
              <a:rPr lang="en-US" altLang="zh-TW" dirty="0" smtClean="0"/>
              <a:t>Homepage</a:t>
            </a:r>
            <a:endParaRPr lang="zh-TW" altLang="en-US" dirty="0"/>
          </a:p>
        </p:txBody>
      </p:sp>
      <p:sp>
        <p:nvSpPr>
          <p:cNvPr id="7" name="橢圓 6"/>
          <p:cNvSpPr/>
          <p:nvPr/>
        </p:nvSpPr>
        <p:spPr>
          <a:xfrm>
            <a:off x="3044527" y="3796145"/>
            <a:ext cx="723909" cy="618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a:stCxn id="7" idx="6"/>
          </p:cNvCxnSpPr>
          <p:nvPr/>
        </p:nvCxnSpPr>
        <p:spPr>
          <a:xfrm flipV="1">
            <a:off x="3768436" y="4105563"/>
            <a:ext cx="136698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圖片 10"/>
          <p:cNvPicPr>
            <a:picLocks noChangeAspect="1"/>
          </p:cNvPicPr>
          <p:nvPr/>
        </p:nvPicPr>
        <p:blipFill>
          <a:blip r:embed="rId5"/>
          <a:stretch>
            <a:fillRect/>
          </a:stretch>
        </p:blipFill>
        <p:spPr>
          <a:xfrm>
            <a:off x="4990358" y="301291"/>
            <a:ext cx="2133710" cy="3054507"/>
          </a:xfrm>
          <a:prstGeom prst="rect">
            <a:avLst/>
          </a:prstGeom>
        </p:spPr>
      </p:pic>
    </p:spTree>
    <p:extLst>
      <p:ext uri="{BB962C8B-B14F-4D97-AF65-F5344CB8AC3E}">
        <p14:creationId xmlns:p14="http://schemas.microsoft.com/office/powerpoint/2010/main" val="207945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 presetClass="exit" presetSubtype="0" fill="hold" nodeType="with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Web Homepage</a:t>
            </a:r>
            <a:br>
              <a:rPr lang="en-US" altLang="zh-TW" dirty="0" smtClean="0"/>
            </a:br>
            <a:endParaRPr lang="zh-TW" altLang="en-US" dirty="0"/>
          </a:p>
        </p:txBody>
      </p:sp>
      <p:pic>
        <p:nvPicPr>
          <p:cNvPr id="4" name="圖片 3"/>
          <p:cNvPicPr>
            <a:picLocks noChangeAspect="1"/>
          </p:cNvPicPr>
          <p:nvPr/>
        </p:nvPicPr>
        <p:blipFill>
          <a:blip r:embed="rId2"/>
          <a:stretch>
            <a:fillRect/>
          </a:stretch>
        </p:blipFill>
        <p:spPr>
          <a:xfrm>
            <a:off x="2619300" y="1814586"/>
            <a:ext cx="7105800" cy="4303730"/>
          </a:xfrm>
          <a:prstGeom prst="rect">
            <a:avLst/>
          </a:prstGeom>
        </p:spPr>
      </p:pic>
      <p:sp>
        <p:nvSpPr>
          <p:cNvPr id="5" name="文字方塊 4"/>
          <p:cNvSpPr txBox="1"/>
          <p:nvPr/>
        </p:nvSpPr>
        <p:spPr>
          <a:xfrm>
            <a:off x="3495675" y="5057775"/>
            <a:ext cx="1199944" cy="369332"/>
          </a:xfrm>
          <a:prstGeom prst="rect">
            <a:avLst/>
          </a:prstGeom>
          <a:noFill/>
        </p:spPr>
        <p:txBody>
          <a:bodyPr wrap="none" rtlCol="0">
            <a:spAutoFit/>
          </a:bodyPr>
          <a:lstStyle/>
          <a:p>
            <a:r>
              <a:rPr lang="en-US" altLang="zh-TW" dirty="0" smtClean="0"/>
              <a:t>Order info.</a:t>
            </a:r>
            <a:endParaRPr lang="zh-TW" altLang="en-US" dirty="0"/>
          </a:p>
        </p:txBody>
      </p:sp>
      <p:sp>
        <p:nvSpPr>
          <p:cNvPr id="6" name="橢圓 5"/>
          <p:cNvSpPr/>
          <p:nvPr/>
        </p:nvSpPr>
        <p:spPr>
          <a:xfrm>
            <a:off x="4095647" y="2371725"/>
            <a:ext cx="5848350" cy="35337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0048875" y="3409950"/>
            <a:ext cx="617477" cy="369332"/>
          </a:xfrm>
          <a:prstGeom prst="rect">
            <a:avLst/>
          </a:prstGeom>
          <a:noFill/>
        </p:spPr>
        <p:txBody>
          <a:bodyPr wrap="none" rtlCol="0">
            <a:spAutoFit/>
          </a:bodyPr>
          <a:lstStyle/>
          <a:p>
            <a:r>
              <a:rPr lang="en-US" altLang="zh-TW" dirty="0" smtClean="0">
                <a:solidFill>
                  <a:srgbClr val="FF0000"/>
                </a:solidFill>
              </a:rPr>
              <a:t>map</a:t>
            </a:r>
            <a:endParaRPr lang="zh-TW" altLang="en-US" dirty="0">
              <a:solidFill>
                <a:srgbClr val="FF0000"/>
              </a:solidFill>
            </a:endParaRPr>
          </a:p>
        </p:txBody>
      </p:sp>
    </p:spTree>
    <p:extLst>
      <p:ext uri="{BB962C8B-B14F-4D97-AF65-F5344CB8AC3E}">
        <p14:creationId xmlns:p14="http://schemas.microsoft.com/office/powerpoint/2010/main" val="85569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Functions of our website</a:t>
            </a:r>
            <a:r>
              <a:rPr kumimoji="1" lang="en-US" altLang="zh-TW" dirty="0"/>
              <a:t/>
            </a:r>
            <a:br>
              <a:rPr kumimoji="1" lang="en-US" altLang="zh-TW" dirty="0"/>
            </a:br>
            <a:endParaRPr kumimoji="1" lang="zh-TW" altLang="en-US" dirty="0"/>
          </a:p>
        </p:txBody>
      </p:sp>
      <p:sp>
        <p:nvSpPr>
          <p:cNvPr id="22" name="向右箭號 21">
            <a:extLst>
              <a:ext uri="{FF2B5EF4-FFF2-40B4-BE49-F238E27FC236}">
                <a16:creationId xmlns:a16="http://schemas.microsoft.com/office/drawing/2014/main" xmlns="" id="{CB40A720-B8A1-F749-9635-5F491AD73790}"/>
              </a:ext>
            </a:extLst>
          </p:cNvPr>
          <p:cNvSpPr/>
          <p:nvPr/>
        </p:nvSpPr>
        <p:spPr>
          <a:xfrm>
            <a:off x="8324485" y="4474807"/>
            <a:ext cx="409433" cy="384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sp>
        <p:nvSpPr>
          <p:cNvPr id="20" name="矩形 19"/>
          <p:cNvSpPr/>
          <p:nvPr/>
        </p:nvSpPr>
        <p:spPr>
          <a:xfrm>
            <a:off x="1751798" y="1429922"/>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a:solidFill>
                  <a:srgbClr val="191B0E"/>
                </a:solidFill>
              </a:rPr>
              <a:t>Fixed format to fill in</a:t>
            </a:r>
          </a:p>
        </p:txBody>
      </p:sp>
      <p:sp>
        <p:nvSpPr>
          <p:cNvPr id="27" name="矩形 26"/>
          <p:cNvSpPr/>
          <p:nvPr/>
        </p:nvSpPr>
        <p:spPr>
          <a:xfrm>
            <a:off x="1751798" y="1874491"/>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Avoid </a:t>
            </a:r>
            <a:r>
              <a:rPr kumimoji="1" lang="en-US" altLang="zh-TW" sz="2000" i="0" dirty="0" smtClean="0"/>
              <a:t>format and handwriting</a:t>
            </a:r>
            <a:r>
              <a:rPr kumimoji="1" lang="zh-TW" altLang="en-US" sz="2000" i="0" dirty="0" smtClean="0"/>
              <a:t> </a:t>
            </a:r>
            <a:r>
              <a:rPr kumimoji="1" lang="en-US" altLang="zh-TW" sz="2000" i="0" dirty="0" smtClean="0"/>
              <a:t>problem</a:t>
            </a:r>
            <a:endParaRPr kumimoji="1" lang="en-US" altLang="zh-TW" sz="2000" i="0" dirty="0" smtClean="0"/>
          </a:p>
        </p:txBody>
      </p:sp>
      <p:grpSp>
        <p:nvGrpSpPr>
          <p:cNvPr id="19" name="群組 18"/>
          <p:cNvGrpSpPr/>
          <p:nvPr/>
        </p:nvGrpSpPr>
        <p:grpSpPr>
          <a:xfrm>
            <a:off x="8867287" y="2416328"/>
            <a:ext cx="2558960" cy="4204824"/>
            <a:chOff x="9395014" y="1402802"/>
            <a:chExt cx="2839818" cy="5169090"/>
          </a:xfrm>
        </p:grpSpPr>
        <p:grpSp>
          <p:nvGrpSpPr>
            <p:cNvPr id="13" name="群組 12">
              <a:extLst>
                <a:ext uri="{FF2B5EF4-FFF2-40B4-BE49-F238E27FC236}">
                  <a16:creationId xmlns:a16="http://schemas.microsoft.com/office/drawing/2014/main" xmlns="" id="{FF3F7AFE-57A8-FE47-8D9E-23DBFE235F70}"/>
                </a:ext>
              </a:extLst>
            </p:cNvPr>
            <p:cNvGrpSpPr/>
            <p:nvPr/>
          </p:nvGrpSpPr>
          <p:grpSpPr>
            <a:xfrm>
              <a:off x="9395014" y="1402802"/>
              <a:ext cx="2624565" cy="5169090"/>
              <a:chOff x="9068935" y="2060812"/>
              <a:chExt cx="2333767" cy="3794078"/>
            </a:xfrm>
          </p:grpSpPr>
          <p:sp>
            <p:nvSpPr>
              <p:cNvPr id="14" name="圓角矩形 13">
                <a:extLst>
                  <a:ext uri="{FF2B5EF4-FFF2-40B4-BE49-F238E27FC236}">
                    <a16:creationId xmlns:a16="http://schemas.microsoft.com/office/drawing/2014/main" xmlns="" id="{D180752B-1195-E24D-96CC-18A3EB5E7158}"/>
                  </a:ext>
                </a:extLst>
              </p:cNvPr>
              <p:cNvSpPr/>
              <p:nvPr/>
            </p:nvSpPr>
            <p:spPr>
              <a:xfrm>
                <a:off x="9068935" y="2060812"/>
                <a:ext cx="2333767" cy="379407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5" name="矩形 14">
                <a:extLst>
                  <a:ext uri="{FF2B5EF4-FFF2-40B4-BE49-F238E27FC236}">
                    <a16:creationId xmlns:a16="http://schemas.microsoft.com/office/drawing/2014/main" xmlns="" id="{50B33119-13A7-E249-8162-941C3DE70A0B}"/>
                  </a:ext>
                </a:extLst>
              </p:cNvPr>
              <p:cNvSpPr/>
              <p:nvPr/>
            </p:nvSpPr>
            <p:spPr>
              <a:xfrm>
                <a:off x="9232708" y="2265528"/>
                <a:ext cx="2033516" cy="334370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xmlns="" id="{09B3B67E-18AF-9A40-9A20-145B1D3C44FC}"/>
                  </a:ext>
                </a:extLst>
              </p:cNvPr>
              <p:cNvSpPr txBox="1"/>
              <p:nvPr/>
            </p:nvSpPr>
            <p:spPr>
              <a:xfrm>
                <a:off x="9232708" y="2361062"/>
                <a:ext cx="1883391" cy="2710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Registered mail</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7" name="文字方塊 16">
                <a:extLst>
                  <a:ext uri="{FF2B5EF4-FFF2-40B4-BE49-F238E27FC236}">
                    <a16:creationId xmlns:a16="http://schemas.microsoft.com/office/drawing/2014/main" xmlns="" id="{E7AB4BD5-F5B7-C343-A3B4-A62A7A5A935C}"/>
                  </a:ext>
                </a:extLst>
              </p:cNvPr>
              <p:cNvSpPr txBox="1"/>
              <p:nvPr/>
            </p:nvSpPr>
            <p:spPr>
              <a:xfrm>
                <a:off x="9307770" y="2692535"/>
                <a:ext cx="1883391" cy="3610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Sender’s info</a:t>
                </a:r>
                <a:r>
                  <a:rPr kumimoji="1" lang="en-US" altLang="zh-TW" sz="2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t>
                </a:r>
                <a:endParaRPr kumimoji="1" lang="zh-TW" altLang="en-US" sz="20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8" name="文字方塊 17">
                <a:extLst>
                  <a:ext uri="{FF2B5EF4-FFF2-40B4-BE49-F238E27FC236}">
                    <a16:creationId xmlns:a16="http://schemas.microsoft.com/office/drawing/2014/main" xmlns="" id="{E3F5998E-54EA-3A44-85A6-1F9D9EBF9547}"/>
                  </a:ext>
                </a:extLst>
              </p:cNvPr>
              <p:cNvSpPr txBox="1"/>
              <p:nvPr/>
            </p:nvSpPr>
            <p:spPr>
              <a:xfrm>
                <a:off x="9294123" y="4099405"/>
                <a:ext cx="1883391" cy="30548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Receiver’s info:</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pic>
            <p:nvPicPr>
              <p:cNvPr id="21" name="圖片 20">
                <a:extLst>
                  <a:ext uri="{FF2B5EF4-FFF2-40B4-BE49-F238E27FC236}">
                    <a16:creationId xmlns:a16="http://schemas.microsoft.com/office/drawing/2014/main" xmlns="" id="{6C2FD54B-3BC4-7C46-97F1-A9A1F0A578FB}"/>
                  </a:ext>
                </a:extLst>
              </p:cNvPr>
              <p:cNvPicPr>
                <a:picLocks noChangeAspect="1"/>
              </p:cNvPicPr>
              <p:nvPr/>
            </p:nvPicPr>
            <p:blipFill>
              <a:blip r:embed="rId3"/>
              <a:stretch>
                <a:fillRect/>
              </a:stretch>
            </p:blipFill>
            <p:spPr>
              <a:xfrm>
                <a:off x="10720179" y="5348247"/>
                <a:ext cx="471559" cy="235780"/>
              </a:xfrm>
              <a:prstGeom prst="rect">
                <a:avLst/>
              </a:prstGeom>
            </p:spPr>
          </p:pic>
        </p:grpSp>
        <p:sp>
          <p:nvSpPr>
            <p:cNvPr id="25" name="文字方塊 24">
              <a:extLst>
                <a:ext uri="{FF2B5EF4-FFF2-40B4-BE49-F238E27FC236}">
                  <a16:creationId xmlns:a16="http://schemas.microsoft.com/office/drawing/2014/main" xmlns="" id="{97982758-6249-264F-83B2-15D05C3E1379}"/>
                </a:ext>
              </a:extLst>
            </p:cNvPr>
            <p:cNvSpPr txBox="1"/>
            <p:nvPr/>
          </p:nvSpPr>
          <p:spPr>
            <a:xfrm>
              <a:off x="9986484" y="2562504"/>
              <a:ext cx="2248348" cy="162693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Name: David</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Zip code:111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Address: Taipei</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Phone: 0989</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Email(optional</a:t>
              </a:r>
              <a:r>
                <a:rPr kumimoji="1" lang="en-US" altLang="zh-TW" sz="1600" b="0" i="0" u="none" strike="noStrike" kern="1200" cap="none" spc="0" normalizeH="0" baseline="0" noProof="0" dirty="0" smtClean="0">
                  <a:ln>
                    <a:noFill/>
                  </a:ln>
                  <a:solidFill>
                    <a:prstClr val="black"/>
                  </a:solidFill>
                  <a:effectLst/>
                  <a:uLnTx/>
                  <a:uFillTx/>
                  <a:latin typeface="Franklin Gothic Book" panose="020B0503020102020204"/>
                  <a:ea typeface="微軟正黑體" panose="020B0604030504040204" pitchFamily="34" charset="-120"/>
                  <a:cs typeface="+mn-cs"/>
                </a:rPr>
                <a:t>):</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xmlns="" id="{19D02866-778C-E94B-8F58-9C5AFE10C779}"/>
                </a:ext>
              </a:extLst>
            </p:cNvPr>
            <p:cNvSpPr txBox="1"/>
            <p:nvPr/>
          </p:nvSpPr>
          <p:spPr>
            <a:xfrm>
              <a:off x="9938202" y="4447877"/>
              <a:ext cx="2127101" cy="13242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Name: Emily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Zip code:300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Address: Hsinchu</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Phone: 0910</a:t>
              </a:r>
            </a:p>
          </p:txBody>
        </p:sp>
      </p:grpSp>
      <p:sp>
        <p:nvSpPr>
          <p:cNvPr id="3" name="文字方塊 2"/>
          <p:cNvSpPr txBox="1"/>
          <p:nvPr/>
        </p:nvSpPr>
        <p:spPr>
          <a:xfrm>
            <a:off x="9060873" y="1163782"/>
            <a:ext cx="184731" cy="369332"/>
          </a:xfrm>
          <a:prstGeom prst="rect">
            <a:avLst/>
          </a:prstGeom>
          <a:noFill/>
        </p:spPr>
        <p:txBody>
          <a:bodyPr wrap="none" rtlCol="0">
            <a:spAutoFit/>
          </a:bodyPr>
          <a:lstStyle/>
          <a:p>
            <a:endParaRPr kumimoji="1" lang="zh-TW" altLang="en-US" dirty="0"/>
          </a:p>
        </p:txBody>
      </p:sp>
      <p:grpSp>
        <p:nvGrpSpPr>
          <p:cNvPr id="11" name="群組 10"/>
          <p:cNvGrpSpPr/>
          <p:nvPr/>
        </p:nvGrpSpPr>
        <p:grpSpPr>
          <a:xfrm>
            <a:off x="5574436" y="2410922"/>
            <a:ext cx="2563626" cy="4228508"/>
            <a:chOff x="5865643" y="1402802"/>
            <a:chExt cx="2851036" cy="5169090"/>
          </a:xfrm>
        </p:grpSpPr>
        <p:grpSp>
          <p:nvGrpSpPr>
            <p:cNvPr id="4" name="群組 3">
              <a:extLst>
                <a:ext uri="{FF2B5EF4-FFF2-40B4-BE49-F238E27FC236}">
                  <a16:creationId xmlns:a16="http://schemas.microsoft.com/office/drawing/2014/main" xmlns="" id="{13EAE057-03BA-4048-97F3-A4BF0242D2B2}"/>
                </a:ext>
              </a:extLst>
            </p:cNvPr>
            <p:cNvGrpSpPr/>
            <p:nvPr/>
          </p:nvGrpSpPr>
          <p:grpSpPr>
            <a:xfrm>
              <a:off x="5865643" y="1402802"/>
              <a:ext cx="2807251" cy="5169090"/>
              <a:chOff x="6005015" y="2060812"/>
              <a:chExt cx="2351572" cy="3794078"/>
            </a:xfrm>
          </p:grpSpPr>
          <p:sp>
            <p:nvSpPr>
              <p:cNvPr id="5" name="圓角矩形 4">
                <a:extLst>
                  <a:ext uri="{FF2B5EF4-FFF2-40B4-BE49-F238E27FC236}">
                    <a16:creationId xmlns:a16="http://schemas.microsoft.com/office/drawing/2014/main" xmlns="" id="{1D182D8C-30FE-D640-B4BC-255162CC685F}"/>
                  </a:ext>
                </a:extLst>
              </p:cNvPr>
              <p:cNvSpPr/>
              <p:nvPr/>
            </p:nvSpPr>
            <p:spPr>
              <a:xfrm>
                <a:off x="6005015" y="2060812"/>
                <a:ext cx="2333767" cy="379407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6" name="矩形 5">
                <a:extLst>
                  <a:ext uri="{FF2B5EF4-FFF2-40B4-BE49-F238E27FC236}">
                    <a16:creationId xmlns:a16="http://schemas.microsoft.com/office/drawing/2014/main" xmlns="" id="{DD1A2BC1-7549-784B-8CD8-DF014773E527}"/>
                  </a:ext>
                </a:extLst>
              </p:cNvPr>
              <p:cNvSpPr/>
              <p:nvPr/>
            </p:nvSpPr>
            <p:spPr>
              <a:xfrm>
                <a:off x="6168788" y="2265528"/>
                <a:ext cx="2033516" cy="334370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7" name="文字方塊 6">
                <a:extLst>
                  <a:ext uri="{FF2B5EF4-FFF2-40B4-BE49-F238E27FC236}">
                    <a16:creationId xmlns:a16="http://schemas.microsoft.com/office/drawing/2014/main" xmlns="" id="{3F915EAC-2480-B840-903E-53B97016DF9C}"/>
                  </a:ext>
                </a:extLst>
              </p:cNvPr>
              <p:cNvSpPr txBox="1"/>
              <p:nvPr/>
            </p:nvSpPr>
            <p:spPr>
              <a:xfrm>
                <a:off x="6168788" y="2361062"/>
                <a:ext cx="1883391" cy="2710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Registered mail</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xmlns="" id="{93B6383C-3F01-F746-9A35-E35102A672A3}"/>
                  </a:ext>
                </a:extLst>
              </p:cNvPr>
              <p:cNvSpPr txBox="1"/>
              <p:nvPr/>
            </p:nvSpPr>
            <p:spPr>
              <a:xfrm>
                <a:off x="6243850" y="2692535"/>
                <a:ext cx="1883391" cy="30377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Sender’s info:</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9" name="文字方塊 8">
                <a:extLst>
                  <a:ext uri="{FF2B5EF4-FFF2-40B4-BE49-F238E27FC236}">
                    <a16:creationId xmlns:a16="http://schemas.microsoft.com/office/drawing/2014/main" xmlns="" id="{C0132D9D-6618-C345-B726-9DCC01FC4887}"/>
                  </a:ext>
                </a:extLst>
              </p:cNvPr>
              <p:cNvSpPr txBox="1"/>
              <p:nvPr/>
            </p:nvSpPr>
            <p:spPr>
              <a:xfrm>
                <a:off x="6243850" y="4089173"/>
                <a:ext cx="1883391" cy="30377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Receiver’s info:</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0" name="文字方塊 9">
                <a:extLst>
                  <a:ext uri="{FF2B5EF4-FFF2-40B4-BE49-F238E27FC236}">
                    <a16:creationId xmlns:a16="http://schemas.microsoft.com/office/drawing/2014/main" xmlns="" id="{E46B2A25-D252-A94E-941B-AAA1DB8CF727}"/>
                  </a:ext>
                </a:extLst>
              </p:cNvPr>
              <p:cNvSpPr txBox="1"/>
              <p:nvPr/>
            </p:nvSpPr>
            <p:spPr>
              <a:xfrm>
                <a:off x="6473196" y="2908128"/>
                <a:ext cx="1883391" cy="11874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Zip 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Email(optional):</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2" name="圓角矩形 11">
                <a:extLst>
                  <a:ext uri="{FF2B5EF4-FFF2-40B4-BE49-F238E27FC236}">
                    <a16:creationId xmlns:a16="http://schemas.microsoft.com/office/drawing/2014/main" xmlns="" id="{95B3CDD3-E8E1-3844-A023-8641EF99F1B2}"/>
                  </a:ext>
                </a:extLst>
              </p:cNvPr>
              <p:cNvSpPr/>
              <p:nvPr/>
            </p:nvSpPr>
            <p:spPr>
              <a:xfrm>
                <a:off x="7112173" y="5203928"/>
                <a:ext cx="940006" cy="29019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rPr>
                  <a:t>submit</a:t>
                </a:r>
                <a:endParaRPr kumimoji="1" lang="zh-TW" altLang="en-US" sz="1800" b="0" i="0" u="none" strike="noStrike" kern="1200" cap="none" spc="0" normalizeH="0" baseline="0" noProof="0" dirty="0">
                  <a:ln>
                    <a:noFill/>
                  </a:ln>
                  <a:solidFill>
                    <a:prstClr val="white"/>
                  </a:solidFill>
                  <a:effectLst/>
                  <a:uLnTx/>
                  <a:uFillTx/>
                  <a:latin typeface="Franklin Gothic Book" panose="020B0503020102020204"/>
                  <a:ea typeface="微軟正黑體" panose="020B0604030504040204" pitchFamily="34" charset="-120"/>
                  <a:cs typeface="+mn-cs"/>
                </a:endParaRPr>
              </a:p>
            </p:txBody>
          </p:sp>
        </p:grpSp>
        <p:sp>
          <p:nvSpPr>
            <p:cNvPr id="24" name="文字方塊 23">
              <a:extLst>
                <a:ext uri="{FF2B5EF4-FFF2-40B4-BE49-F238E27FC236}">
                  <a16:creationId xmlns:a16="http://schemas.microsoft.com/office/drawing/2014/main" xmlns="" id="{B57609FD-1309-9E43-8AEE-AD7FDF9C8C83}"/>
                </a:ext>
              </a:extLst>
            </p:cNvPr>
            <p:cNvSpPr txBox="1"/>
            <p:nvPr/>
          </p:nvSpPr>
          <p:spPr>
            <a:xfrm>
              <a:off x="6468331" y="4447877"/>
              <a:ext cx="2248348" cy="131683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Zip 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Phone:</a:t>
              </a:r>
            </a:p>
          </p:txBody>
        </p:sp>
      </p:grpSp>
    </p:spTree>
    <p:extLst>
      <p:ext uri="{BB962C8B-B14F-4D97-AF65-F5344CB8AC3E}">
        <p14:creationId xmlns:p14="http://schemas.microsoft.com/office/powerpoint/2010/main" val="34179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Functions of our website</a:t>
            </a:r>
            <a:r>
              <a:rPr kumimoji="1" lang="en-US" altLang="zh-TW" dirty="0"/>
              <a:t/>
            </a:r>
            <a:br>
              <a:rPr kumimoji="1" lang="en-US" altLang="zh-TW" dirty="0"/>
            </a:br>
            <a:endParaRPr kumimoji="1" lang="zh-TW" altLang="en-US" dirty="0"/>
          </a:p>
        </p:txBody>
      </p:sp>
      <p:sp>
        <p:nvSpPr>
          <p:cNvPr id="20" name="矩形 19"/>
          <p:cNvSpPr/>
          <p:nvPr/>
        </p:nvSpPr>
        <p:spPr>
          <a:xfrm>
            <a:off x="1751798" y="1429922"/>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a:solidFill>
                  <a:srgbClr val="191B0E"/>
                </a:solidFill>
              </a:rPr>
              <a:t>Fixed format to fill in</a:t>
            </a:r>
          </a:p>
        </p:txBody>
      </p:sp>
      <p:sp>
        <p:nvSpPr>
          <p:cNvPr id="27" name="矩形 26"/>
          <p:cNvSpPr/>
          <p:nvPr/>
        </p:nvSpPr>
        <p:spPr>
          <a:xfrm>
            <a:off x="1751798" y="1874491"/>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Avoid </a:t>
            </a:r>
            <a:r>
              <a:rPr kumimoji="1" lang="en-US" altLang="zh-TW" sz="2000" i="0" dirty="0" smtClean="0"/>
              <a:t>format and handwriting</a:t>
            </a:r>
            <a:r>
              <a:rPr kumimoji="1" lang="zh-TW" altLang="en-US" sz="2000" i="0" dirty="0" smtClean="0"/>
              <a:t> </a:t>
            </a:r>
            <a:r>
              <a:rPr kumimoji="1" lang="en-US" altLang="zh-TW" sz="2000" i="0" dirty="0" smtClean="0"/>
              <a:t>problem</a:t>
            </a:r>
            <a:endParaRPr kumimoji="1" lang="en-US" altLang="zh-TW" sz="2000" i="0" dirty="0" smtClean="0"/>
          </a:p>
        </p:txBody>
      </p:sp>
      <p:sp>
        <p:nvSpPr>
          <p:cNvPr id="28" name="矩形 27"/>
          <p:cNvSpPr/>
          <p:nvPr/>
        </p:nvSpPr>
        <p:spPr>
          <a:xfrm>
            <a:off x="1728215" y="2552603"/>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smtClean="0">
                <a:solidFill>
                  <a:srgbClr val="191B0E"/>
                </a:solidFill>
              </a:rPr>
              <a:t>History &amp; Contact</a:t>
            </a:r>
            <a:endParaRPr kumimoji="1" lang="en-US" altLang="zh-TW" sz="2000" dirty="0">
              <a:solidFill>
                <a:srgbClr val="191B0E"/>
              </a:solidFill>
            </a:endParaRPr>
          </a:p>
        </p:txBody>
      </p:sp>
      <p:sp>
        <p:nvSpPr>
          <p:cNvPr id="29" name="矩形 28"/>
          <p:cNvSpPr/>
          <p:nvPr/>
        </p:nvSpPr>
        <p:spPr>
          <a:xfrm>
            <a:off x="1728215" y="2995216"/>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Save </a:t>
            </a:r>
            <a:r>
              <a:rPr kumimoji="1" lang="en-US" altLang="zh-TW" sz="2000" dirty="0" smtClean="0"/>
              <a:t>sende</a:t>
            </a:r>
            <a:r>
              <a:rPr kumimoji="1" lang="en-US" altLang="zh-TW" sz="2000" i="0" dirty="0" smtClean="0"/>
              <a:t>r’s </a:t>
            </a:r>
            <a:r>
              <a:rPr kumimoji="1" lang="en-US" altLang="zh-TW" sz="2000" i="0" dirty="0" smtClean="0"/>
              <a:t>time</a:t>
            </a:r>
          </a:p>
        </p:txBody>
      </p:sp>
      <p:grpSp>
        <p:nvGrpSpPr>
          <p:cNvPr id="60" name="群組 59"/>
          <p:cNvGrpSpPr/>
          <p:nvPr/>
        </p:nvGrpSpPr>
        <p:grpSpPr>
          <a:xfrm>
            <a:off x="9331244" y="4668916"/>
            <a:ext cx="2790950" cy="4760095"/>
            <a:chOff x="9304547" y="2171700"/>
            <a:chExt cx="2790950" cy="4760095"/>
          </a:xfrm>
        </p:grpSpPr>
        <p:grpSp>
          <p:nvGrpSpPr>
            <p:cNvPr id="43" name="群組 42">
              <a:extLst>
                <a:ext uri="{FF2B5EF4-FFF2-40B4-BE49-F238E27FC236}">
                  <a16:creationId xmlns:a16="http://schemas.microsoft.com/office/drawing/2014/main" xmlns="" id="{60857301-813E-814F-8D2B-DD6E5EC5E0AD}"/>
                </a:ext>
              </a:extLst>
            </p:cNvPr>
            <p:cNvGrpSpPr/>
            <p:nvPr/>
          </p:nvGrpSpPr>
          <p:grpSpPr>
            <a:xfrm>
              <a:off x="9304547" y="2171700"/>
              <a:ext cx="2646397" cy="4760095"/>
              <a:chOff x="9068935" y="2060812"/>
              <a:chExt cx="2333767" cy="3794078"/>
            </a:xfrm>
          </p:grpSpPr>
          <p:sp>
            <p:nvSpPr>
              <p:cNvPr id="44" name="圓角矩形 43">
                <a:extLst>
                  <a:ext uri="{FF2B5EF4-FFF2-40B4-BE49-F238E27FC236}">
                    <a16:creationId xmlns:a16="http://schemas.microsoft.com/office/drawing/2014/main" xmlns="" id="{C18F37F8-3DBD-2448-B683-17A90433B072}"/>
                  </a:ext>
                </a:extLst>
              </p:cNvPr>
              <p:cNvSpPr/>
              <p:nvPr/>
            </p:nvSpPr>
            <p:spPr>
              <a:xfrm>
                <a:off x="9068935" y="2060812"/>
                <a:ext cx="2333767" cy="379407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45" name="矩形 44">
                <a:extLst>
                  <a:ext uri="{FF2B5EF4-FFF2-40B4-BE49-F238E27FC236}">
                    <a16:creationId xmlns:a16="http://schemas.microsoft.com/office/drawing/2014/main" xmlns="" id="{EF5B837F-5E43-4C48-B148-2B5C2C0F0EAE}"/>
                  </a:ext>
                </a:extLst>
              </p:cNvPr>
              <p:cNvSpPr/>
              <p:nvPr/>
            </p:nvSpPr>
            <p:spPr>
              <a:xfrm>
                <a:off x="9232708" y="2265528"/>
                <a:ext cx="2033516" cy="334370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46" name="文字方塊 45">
                <a:extLst>
                  <a:ext uri="{FF2B5EF4-FFF2-40B4-BE49-F238E27FC236}">
                    <a16:creationId xmlns:a16="http://schemas.microsoft.com/office/drawing/2014/main" xmlns="" id="{09EB055D-E6A6-224A-8B11-85F047336701}"/>
                  </a:ext>
                </a:extLst>
              </p:cNvPr>
              <p:cNvSpPr txBox="1"/>
              <p:nvPr/>
            </p:nvSpPr>
            <p:spPr>
              <a:xfrm>
                <a:off x="9232708" y="2361062"/>
                <a:ext cx="1883391" cy="29438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smtClean="0">
                    <a:ln>
                      <a:noFill/>
                    </a:ln>
                    <a:solidFill>
                      <a:prstClr val="black"/>
                    </a:solidFill>
                    <a:effectLst/>
                    <a:uLnTx/>
                    <a:uFillTx/>
                    <a:latin typeface="Franklin Gothic Book" panose="020B0503020102020204"/>
                    <a:ea typeface="微軟正黑體" panose="020B0604030504040204" pitchFamily="34" charset="-120"/>
                    <a:cs typeface="+mn-cs"/>
                  </a:rPr>
                  <a:t>History</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47" name="文字方塊 46">
                <a:extLst>
                  <a:ext uri="{FF2B5EF4-FFF2-40B4-BE49-F238E27FC236}">
                    <a16:creationId xmlns:a16="http://schemas.microsoft.com/office/drawing/2014/main" xmlns="" id="{C0A4644B-BC5F-9A4A-B2B4-D92E474558A2}"/>
                  </a:ext>
                </a:extLst>
              </p:cNvPr>
              <p:cNvSpPr txBox="1"/>
              <p:nvPr/>
            </p:nvSpPr>
            <p:spPr>
              <a:xfrm>
                <a:off x="9307770" y="2541846"/>
                <a:ext cx="1883391" cy="29438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1" lang="en-US" altLang="zh-TW" dirty="0" smtClean="0">
                    <a:solidFill>
                      <a:prstClr val="black"/>
                    </a:solidFill>
                    <a:latin typeface="Franklin Gothic Book" panose="020B0503020102020204"/>
                    <a:ea typeface="微軟正黑體" panose="020B0604030504040204" pitchFamily="34" charset="-120"/>
                  </a:rPr>
                  <a:t>Sender</a:t>
                </a:r>
                <a:r>
                  <a:rPr kumimoji="1" lang="en-US" altLang="zh-TW" sz="1800" b="0" i="0" u="none" strike="noStrike" kern="1200" cap="none" spc="0" normalizeH="0" baseline="0" noProof="0" dirty="0" smtClean="0">
                    <a:ln>
                      <a:noFill/>
                    </a:ln>
                    <a:solidFill>
                      <a:prstClr val="black"/>
                    </a:solidFill>
                    <a:effectLst/>
                    <a:uLnTx/>
                    <a:uFillTx/>
                    <a:latin typeface="Franklin Gothic Book" panose="020B0503020102020204"/>
                    <a:ea typeface="微軟正黑體" panose="020B0604030504040204" pitchFamily="34" charset="-120"/>
                    <a:cs typeface="+mn-cs"/>
                  </a:rPr>
                  <a:t>’s </a:t>
                </a:r>
                <a:r>
                  <a:rPr kumimoji="1" lang="en-US" altLang="zh-TW"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info -1</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48" name="文字方塊 47">
                <a:extLst>
                  <a:ext uri="{FF2B5EF4-FFF2-40B4-BE49-F238E27FC236}">
                    <a16:creationId xmlns:a16="http://schemas.microsoft.com/office/drawing/2014/main" xmlns="" id="{24B48A75-B701-CF48-8302-BEDC9B74C3A1}"/>
                  </a:ext>
                </a:extLst>
              </p:cNvPr>
              <p:cNvSpPr txBox="1"/>
              <p:nvPr/>
            </p:nvSpPr>
            <p:spPr>
              <a:xfrm>
                <a:off x="9294122" y="3575117"/>
                <a:ext cx="1883391" cy="29438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1" lang="en-US" altLang="zh-TW" dirty="0" smtClean="0">
                    <a:solidFill>
                      <a:prstClr val="black"/>
                    </a:solidFill>
                    <a:latin typeface="Franklin Gothic Book" panose="020B0503020102020204"/>
                    <a:ea typeface="微軟正黑體" panose="020B0604030504040204" pitchFamily="34" charset="-120"/>
                  </a:rPr>
                  <a:t>Sender</a:t>
                </a:r>
                <a:r>
                  <a:rPr kumimoji="1" lang="en-US" altLang="zh-TW" sz="1800" b="0" i="0" u="none" strike="noStrike" kern="1200" cap="none" spc="0" normalizeH="0" baseline="0" noProof="0" dirty="0" smtClean="0">
                    <a:ln>
                      <a:noFill/>
                    </a:ln>
                    <a:solidFill>
                      <a:prstClr val="black"/>
                    </a:solidFill>
                    <a:effectLst/>
                    <a:uLnTx/>
                    <a:uFillTx/>
                    <a:latin typeface="Franklin Gothic Book" panose="020B0503020102020204"/>
                    <a:ea typeface="微軟正黑體" panose="020B0604030504040204" pitchFamily="34" charset="-120"/>
                    <a:cs typeface="+mn-cs"/>
                  </a:rPr>
                  <a:t>’s </a:t>
                </a:r>
                <a:r>
                  <a:rPr kumimoji="1" lang="en-US" altLang="zh-TW"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info -2</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grpSp>
        <p:sp>
          <p:nvSpPr>
            <p:cNvPr id="58" name="文字方塊 57">
              <a:extLst>
                <a:ext uri="{FF2B5EF4-FFF2-40B4-BE49-F238E27FC236}">
                  <a16:creationId xmlns:a16="http://schemas.microsoft.com/office/drawing/2014/main" xmlns="" id="{E516FE14-7345-8F41-8F65-CA003F6D5F53}"/>
                </a:ext>
              </a:extLst>
            </p:cNvPr>
            <p:cNvSpPr txBox="1"/>
            <p:nvPr/>
          </p:nvSpPr>
          <p:spPr>
            <a:xfrm>
              <a:off x="9847149" y="3088504"/>
              <a:ext cx="2248348" cy="1077218"/>
            </a:xfrm>
            <a:prstGeom prst="rect">
              <a:avLst/>
            </a:prstGeom>
            <a:noFill/>
          </p:spPr>
          <p:txBody>
            <a:bodyPr wrap="square" rtlCol="0">
              <a:spAutoFit/>
            </a:bodyPr>
            <a:lstStyle/>
            <a:p>
              <a:r>
                <a:rPr kumimoji="1" lang="en-US" altLang="zh-TW" sz="1600" dirty="0"/>
                <a:t>Name: Joey</a:t>
              </a:r>
            </a:p>
            <a:p>
              <a:r>
                <a:rPr kumimoji="1" lang="en-US" altLang="zh-TW" sz="1600" dirty="0"/>
                <a:t>Zip code:111</a:t>
              </a:r>
            </a:p>
            <a:p>
              <a:r>
                <a:rPr kumimoji="1" lang="en-US" altLang="zh-TW" sz="1600" dirty="0"/>
                <a:t>Address: Taipei</a:t>
              </a:r>
            </a:p>
            <a:p>
              <a:r>
                <a:rPr kumimoji="1" lang="en-US" altLang="zh-TW" sz="1600" dirty="0"/>
                <a:t>Phone: 0989</a:t>
              </a:r>
            </a:p>
          </p:txBody>
        </p:sp>
        <p:sp>
          <p:nvSpPr>
            <p:cNvPr id="59" name="文字方塊 58">
              <a:extLst>
                <a:ext uri="{FF2B5EF4-FFF2-40B4-BE49-F238E27FC236}">
                  <a16:creationId xmlns:a16="http://schemas.microsoft.com/office/drawing/2014/main" xmlns="" id="{BA512D76-F908-2A4B-91BD-954F3DE2637A}"/>
                </a:ext>
              </a:extLst>
            </p:cNvPr>
            <p:cNvSpPr txBox="1"/>
            <p:nvPr/>
          </p:nvSpPr>
          <p:spPr>
            <a:xfrm>
              <a:off x="9847149" y="4566856"/>
              <a:ext cx="2248348" cy="1077218"/>
            </a:xfrm>
            <a:prstGeom prst="rect">
              <a:avLst/>
            </a:prstGeom>
            <a:noFill/>
          </p:spPr>
          <p:txBody>
            <a:bodyPr wrap="square" rtlCol="0">
              <a:spAutoFit/>
            </a:bodyPr>
            <a:lstStyle/>
            <a:p>
              <a:r>
                <a:rPr kumimoji="1" lang="en-US" altLang="zh-TW" sz="1600" dirty="0"/>
                <a:t>Name: Russ</a:t>
              </a:r>
            </a:p>
            <a:p>
              <a:r>
                <a:rPr kumimoji="1" lang="en-US" altLang="zh-TW" sz="1600" dirty="0"/>
                <a:t>Zip code:300</a:t>
              </a:r>
            </a:p>
            <a:p>
              <a:r>
                <a:rPr kumimoji="1" lang="en-US" altLang="zh-TW" sz="1600" dirty="0"/>
                <a:t>Address: Hsinchu</a:t>
              </a:r>
            </a:p>
            <a:p>
              <a:r>
                <a:rPr kumimoji="1" lang="en-US" altLang="zh-TW" sz="1600" dirty="0"/>
                <a:t>Phone: 0910</a:t>
              </a:r>
            </a:p>
          </p:txBody>
        </p:sp>
      </p:grpSp>
      <p:sp>
        <p:nvSpPr>
          <p:cNvPr id="3" name="文字方塊 2"/>
          <p:cNvSpPr txBox="1"/>
          <p:nvPr/>
        </p:nvSpPr>
        <p:spPr>
          <a:xfrm>
            <a:off x="9060873" y="1163782"/>
            <a:ext cx="184731" cy="369332"/>
          </a:xfrm>
          <a:prstGeom prst="rect">
            <a:avLst/>
          </a:prstGeom>
          <a:noFill/>
        </p:spPr>
        <p:txBody>
          <a:bodyPr wrap="none" rtlCol="0">
            <a:spAutoFit/>
          </a:bodyPr>
          <a:lstStyle/>
          <a:p>
            <a:endParaRPr kumimoji="1" lang="zh-TW" altLang="en-US" dirty="0"/>
          </a:p>
        </p:txBody>
      </p:sp>
      <p:grpSp>
        <p:nvGrpSpPr>
          <p:cNvPr id="41" name="群組 40"/>
          <p:cNvGrpSpPr/>
          <p:nvPr/>
        </p:nvGrpSpPr>
        <p:grpSpPr>
          <a:xfrm>
            <a:off x="5726765" y="4530126"/>
            <a:ext cx="3549404" cy="2354438"/>
            <a:chOff x="5408251" y="4452614"/>
            <a:chExt cx="3549404" cy="2354438"/>
          </a:xfrm>
        </p:grpSpPr>
        <p:pic>
          <p:nvPicPr>
            <p:cNvPr id="36" name="圖片 35">
              <a:extLst>
                <a:ext uri="{FF2B5EF4-FFF2-40B4-BE49-F238E27FC236}">
                  <a16:creationId xmlns:a16="http://schemas.microsoft.com/office/drawing/2014/main" xmlns="" id="{D67D5DDF-10B7-CF42-AEE3-EDA065F660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548" b="100000" l="7000" r="97667"/>
                      </a14:imgEffect>
                    </a14:imgLayer>
                  </a14:imgProps>
                </a:ext>
              </a:extLst>
            </a:blip>
            <a:stretch>
              <a:fillRect/>
            </a:stretch>
          </p:blipFill>
          <p:spPr>
            <a:xfrm>
              <a:off x="5408251" y="4452614"/>
              <a:ext cx="3549404" cy="2354438"/>
            </a:xfrm>
            <a:prstGeom prst="rect">
              <a:avLst/>
            </a:prstGeom>
            <a:noFill/>
          </p:spPr>
        </p:pic>
        <p:sp>
          <p:nvSpPr>
            <p:cNvPr id="35" name="圓角矩形 34">
              <a:extLst>
                <a:ext uri="{FF2B5EF4-FFF2-40B4-BE49-F238E27FC236}">
                  <a16:creationId xmlns:a16="http://schemas.microsoft.com/office/drawing/2014/main" xmlns="" id="{AE525F19-7248-904D-B0C5-DF83DAEC26BD}"/>
                </a:ext>
              </a:extLst>
            </p:cNvPr>
            <p:cNvSpPr/>
            <p:nvPr/>
          </p:nvSpPr>
          <p:spPr>
            <a:xfrm>
              <a:off x="7764756" y="5558885"/>
              <a:ext cx="470053" cy="264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grpSp>
      <p:grpSp>
        <p:nvGrpSpPr>
          <p:cNvPr id="23" name="群組 22"/>
          <p:cNvGrpSpPr/>
          <p:nvPr/>
        </p:nvGrpSpPr>
        <p:grpSpPr>
          <a:xfrm>
            <a:off x="6094679" y="3666525"/>
            <a:ext cx="2563626" cy="4228508"/>
            <a:chOff x="5639760" y="3554282"/>
            <a:chExt cx="2563626" cy="4228508"/>
          </a:xfrm>
        </p:grpSpPr>
        <p:grpSp>
          <p:nvGrpSpPr>
            <p:cNvPr id="54" name="群組 53"/>
            <p:cNvGrpSpPr/>
            <p:nvPr/>
          </p:nvGrpSpPr>
          <p:grpSpPr>
            <a:xfrm>
              <a:off x="5639760" y="3554282"/>
              <a:ext cx="2563626" cy="4228508"/>
              <a:chOff x="5865643" y="1402802"/>
              <a:chExt cx="2851036" cy="5169090"/>
            </a:xfrm>
          </p:grpSpPr>
          <p:grpSp>
            <p:nvGrpSpPr>
              <p:cNvPr id="55" name="群組 54">
                <a:extLst>
                  <a:ext uri="{FF2B5EF4-FFF2-40B4-BE49-F238E27FC236}">
                    <a16:creationId xmlns:a16="http://schemas.microsoft.com/office/drawing/2014/main" xmlns="" id="{13EAE057-03BA-4048-97F3-A4BF0242D2B2}"/>
                  </a:ext>
                </a:extLst>
              </p:cNvPr>
              <p:cNvGrpSpPr/>
              <p:nvPr/>
            </p:nvGrpSpPr>
            <p:grpSpPr>
              <a:xfrm>
                <a:off x="5865643" y="1402802"/>
                <a:ext cx="2807251" cy="5169090"/>
                <a:chOff x="6005015" y="2060812"/>
                <a:chExt cx="2351572" cy="3794078"/>
              </a:xfrm>
            </p:grpSpPr>
            <p:sp>
              <p:nvSpPr>
                <p:cNvPr id="57" name="圓角矩形 56">
                  <a:extLst>
                    <a:ext uri="{FF2B5EF4-FFF2-40B4-BE49-F238E27FC236}">
                      <a16:creationId xmlns:a16="http://schemas.microsoft.com/office/drawing/2014/main" xmlns="" id="{1D182D8C-30FE-D640-B4BC-255162CC685F}"/>
                    </a:ext>
                  </a:extLst>
                </p:cNvPr>
                <p:cNvSpPr/>
                <p:nvPr/>
              </p:nvSpPr>
              <p:spPr>
                <a:xfrm>
                  <a:off x="6005015" y="2060812"/>
                  <a:ext cx="2333767" cy="379407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61" name="矩形 60">
                  <a:extLst>
                    <a:ext uri="{FF2B5EF4-FFF2-40B4-BE49-F238E27FC236}">
                      <a16:creationId xmlns:a16="http://schemas.microsoft.com/office/drawing/2014/main" xmlns="" id="{DD1A2BC1-7549-784B-8CD8-DF014773E527}"/>
                    </a:ext>
                  </a:extLst>
                </p:cNvPr>
                <p:cNvSpPr/>
                <p:nvPr/>
              </p:nvSpPr>
              <p:spPr>
                <a:xfrm>
                  <a:off x="6168788" y="2265528"/>
                  <a:ext cx="2033516" cy="334370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62" name="文字方塊 61">
                  <a:extLst>
                    <a:ext uri="{FF2B5EF4-FFF2-40B4-BE49-F238E27FC236}">
                      <a16:creationId xmlns:a16="http://schemas.microsoft.com/office/drawing/2014/main" xmlns="" id="{3F915EAC-2480-B840-903E-53B97016DF9C}"/>
                    </a:ext>
                  </a:extLst>
                </p:cNvPr>
                <p:cNvSpPr txBox="1"/>
                <p:nvPr/>
              </p:nvSpPr>
              <p:spPr>
                <a:xfrm>
                  <a:off x="6168788" y="2361062"/>
                  <a:ext cx="1883391" cy="2710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Registered mail</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63" name="文字方塊 62">
                  <a:extLst>
                    <a:ext uri="{FF2B5EF4-FFF2-40B4-BE49-F238E27FC236}">
                      <a16:creationId xmlns:a16="http://schemas.microsoft.com/office/drawing/2014/main" xmlns="" id="{93B6383C-3F01-F746-9A35-E35102A672A3}"/>
                    </a:ext>
                  </a:extLst>
                </p:cNvPr>
                <p:cNvSpPr txBox="1"/>
                <p:nvPr/>
              </p:nvSpPr>
              <p:spPr>
                <a:xfrm>
                  <a:off x="6243850" y="2692535"/>
                  <a:ext cx="1883391" cy="30377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Sender’s info:</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64" name="文字方塊 63">
                  <a:extLst>
                    <a:ext uri="{FF2B5EF4-FFF2-40B4-BE49-F238E27FC236}">
                      <a16:creationId xmlns:a16="http://schemas.microsoft.com/office/drawing/2014/main" xmlns="" id="{C0132D9D-6618-C345-B726-9DCC01FC4887}"/>
                    </a:ext>
                  </a:extLst>
                </p:cNvPr>
                <p:cNvSpPr txBox="1"/>
                <p:nvPr/>
              </p:nvSpPr>
              <p:spPr>
                <a:xfrm>
                  <a:off x="6243850" y="4089173"/>
                  <a:ext cx="1883391" cy="30377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Receiver’s info:</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65" name="文字方塊 64">
                  <a:extLst>
                    <a:ext uri="{FF2B5EF4-FFF2-40B4-BE49-F238E27FC236}">
                      <a16:creationId xmlns:a16="http://schemas.microsoft.com/office/drawing/2014/main" xmlns="" id="{E46B2A25-D252-A94E-941B-AAA1DB8CF727}"/>
                    </a:ext>
                  </a:extLst>
                </p:cNvPr>
                <p:cNvSpPr txBox="1"/>
                <p:nvPr/>
              </p:nvSpPr>
              <p:spPr>
                <a:xfrm>
                  <a:off x="6473196" y="2908128"/>
                  <a:ext cx="1883391" cy="11874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Zip 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Email(optional):</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66" name="圓角矩形 65">
                  <a:extLst>
                    <a:ext uri="{FF2B5EF4-FFF2-40B4-BE49-F238E27FC236}">
                      <a16:creationId xmlns:a16="http://schemas.microsoft.com/office/drawing/2014/main" xmlns="" id="{95B3CDD3-E8E1-3844-A023-8641EF99F1B2}"/>
                    </a:ext>
                  </a:extLst>
                </p:cNvPr>
                <p:cNvSpPr/>
                <p:nvPr/>
              </p:nvSpPr>
              <p:spPr>
                <a:xfrm>
                  <a:off x="7112173" y="5203928"/>
                  <a:ext cx="940006" cy="29019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rPr>
                    <a:t>submit</a:t>
                  </a:r>
                  <a:endParaRPr kumimoji="1" lang="zh-TW" altLang="en-US" sz="1800" b="0" i="0" u="none" strike="noStrike" kern="1200" cap="none" spc="0" normalizeH="0" baseline="0" noProof="0" dirty="0">
                    <a:ln>
                      <a:noFill/>
                    </a:ln>
                    <a:solidFill>
                      <a:prstClr val="white"/>
                    </a:solidFill>
                    <a:effectLst/>
                    <a:uLnTx/>
                    <a:uFillTx/>
                    <a:latin typeface="Franklin Gothic Book" panose="020B0503020102020204"/>
                    <a:ea typeface="微軟正黑體" panose="020B0604030504040204" pitchFamily="34" charset="-120"/>
                    <a:cs typeface="+mn-cs"/>
                  </a:endParaRPr>
                </a:p>
              </p:txBody>
            </p:sp>
          </p:grpSp>
          <p:sp>
            <p:nvSpPr>
              <p:cNvPr id="56" name="文字方塊 55">
                <a:extLst>
                  <a:ext uri="{FF2B5EF4-FFF2-40B4-BE49-F238E27FC236}">
                    <a16:creationId xmlns:a16="http://schemas.microsoft.com/office/drawing/2014/main" xmlns="" id="{B57609FD-1309-9E43-8AEE-AD7FDF9C8C83}"/>
                  </a:ext>
                </a:extLst>
              </p:cNvPr>
              <p:cNvSpPr txBox="1"/>
              <p:nvPr/>
            </p:nvSpPr>
            <p:spPr>
              <a:xfrm>
                <a:off x="6468331" y="4447877"/>
                <a:ext cx="2248348" cy="131683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Zip 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Phone:</a:t>
                </a:r>
              </a:p>
            </p:txBody>
          </p:sp>
        </p:grpSp>
        <p:sp>
          <p:nvSpPr>
            <p:cNvPr id="67" name="圓角矩形 66">
              <a:extLst>
                <a:ext uri="{FF2B5EF4-FFF2-40B4-BE49-F238E27FC236}">
                  <a16:creationId xmlns:a16="http://schemas.microsoft.com/office/drawing/2014/main" xmlns="" id="{AE525F19-7248-904D-B0C5-DF83DAEC26BD}"/>
                </a:ext>
              </a:extLst>
            </p:cNvPr>
            <p:cNvSpPr/>
            <p:nvPr/>
          </p:nvSpPr>
          <p:spPr>
            <a:xfrm>
              <a:off x="7590152" y="5853670"/>
              <a:ext cx="470053" cy="264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grpSp>
      <p:grpSp>
        <p:nvGrpSpPr>
          <p:cNvPr id="71" name="群組 70"/>
          <p:cNvGrpSpPr/>
          <p:nvPr/>
        </p:nvGrpSpPr>
        <p:grpSpPr>
          <a:xfrm>
            <a:off x="9239037" y="3666525"/>
            <a:ext cx="2790950" cy="4760095"/>
            <a:chOff x="9304547" y="2171700"/>
            <a:chExt cx="2790950" cy="4760095"/>
          </a:xfrm>
        </p:grpSpPr>
        <p:grpSp>
          <p:nvGrpSpPr>
            <p:cNvPr id="72" name="群組 71">
              <a:extLst>
                <a:ext uri="{FF2B5EF4-FFF2-40B4-BE49-F238E27FC236}">
                  <a16:creationId xmlns:a16="http://schemas.microsoft.com/office/drawing/2014/main" xmlns="" id="{60857301-813E-814F-8D2B-DD6E5EC5E0AD}"/>
                </a:ext>
              </a:extLst>
            </p:cNvPr>
            <p:cNvGrpSpPr/>
            <p:nvPr/>
          </p:nvGrpSpPr>
          <p:grpSpPr>
            <a:xfrm>
              <a:off x="9304547" y="2171700"/>
              <a:ext cx="2646397" cy="4760095"/>
              <a:chOff x="9068935" y="2060812"/>
              <a:chExt cx="2333767" cy="3794078"/>
            </a:xfrm>
          </p:grpSpPr>
          <p:sp>
            <p:nvSpPr>
              <p:cNvPr id="75" name="圓角矩形 74">
                <a:extLst>
                  <a:ext uri="{FF2B5EF4-FFF2-40B4-BE49-F238E27FC236}">
                    <a16:creationId xmlns:a16="http://schemas.microsoft.com/office/drawing/2014/main" xmlns="" id="{C18F37F8-3DBD-2448-B683-17A90433B072}"/>
                  </a:ext>
                </a:extLst>
              </p:cNvPr>
              <p:cNvSpPr/>
              <p:nvPr/>
            </p:nvSpPr>
            <p:spPr>
              <a:xfrm>
                <a:off x="9068935" y="2060812"/>
                <a:ext cx="2333767" cy="379407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76" name="矩形 75">
                <a:extLst>
                  <a:ext uri="{FF2B5EF4-FFF2-40B4-BE49-F238E27FC236}">
                    <a16:creationId xmlns:a16="http://schemas.microsoft.com/office/drawing/2014/main" xmlns="" id="{EF5B837F-5E43-4C48-B148-2B5C2C0F0EAE}"/>
                  </a:ext>
                </a:extLst>
              </p:cNvPr>
              <p:cNvSpPr/>
              <p:nvPr/>
            </p:nvSpPr>
            <p:spPr>
              <a:xfrm>
                <a:off x="9232708" y="2265528"/>
                <a:ext cx="2033516" cy="334370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77" name="文字方塊 76">
                <a:extLst>
                  <a:ext uri="{FF2B5EF4-FFF2-40B4-BE49-F238E27FC236}">
                    <a16:creationId xmlns:a16="http://schemas.microsoft.com/office/drawing/2014/main" xmlns="" id="{09EB055D-E6A6-224A-8B11-85F047336701}"/>
                  </a:ext>
                </a:extLst>
              </p:cNvPr>
              <p:cNvSpPr txBox="1"/>
              <p:nvPr/>
            </p:nvSpPr>
            <p:spPr>
              <a:xfrm>
                <a:off x="9232708" y="2361062"/>
                <a:ext cx="1883391" cy="29438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TW" dirty="0" smtClean="0">
                    <a:solidFill>
                      <a:prstClr val="black"/>
                    </a:solidFill>
                    <a:latin typeface="Franklin Gothic Book" panose="020B0503020102020204"/>
                    <a:ea typeface="微軟正黑體" panose="020B0604030504040204" pitchFamily="34" charset="-120"/>
                  </a:rPr>
                  <a:t>Contacts</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78" name="文字方塊 77">
                <a:extLst>
                  <a:ext uri="{FF2B5EF4-FFF2-40B4-BE49-F238E27FC236}">
                    <a16:creationId xmlns:a16="http://schemas.microsoft.com/office/drawing/2014/main" xmlns="" id="{C0A4644B-BC5F-9A4A-B2B4-D92E474558A2}"/>
                  </a:ext>
                </a:extLst>
              </p:cNvPr>
              <p:cNvSpPr txBox="1"/>
              <p:nvPr/>
            </p:nvSpPr>
            <p:spPr>
              <a:xfrm>
                <a:off x="9307770" y="2541846"/>
                <a:ext cx="1883391" cy="29438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1" lang="en-US" altLang="zh-TW" noProof="0" dirty="0" smtClean="0">
                    <a:solidFill>
                      <a:prstClr val="black"/>
                    </a:solidFill>
                    <a:latin typeface="Franklin Gothic Book" panose="020B0503020102020204"/>
                    <a:ea typeface="微軟正黑體" panose="020B0604030504040204" pitchFamily="34" charset="-120"/>
                  </a:rPr>
                  <a:t>Dad</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79" name="文字方塊 78">
                <a:extLst>
                  <a:ext uri="{FF2B5EF4-FFF2-40B4-BE49-F238E27FC236}">
                    <a16:creationId xmlns:a16="http://schemas.microsoft.com/office/drawing/2014/main" xmlns="" id="{24B48A75-B701-CF48-8302-BEDC9B74C3A1}"/>
                  </a:ext>
                </a:extLst>
              </p:cNvPr>
              <p:cNvSpPr txBox="1"/>
              <p:nvPr/>
            </p:nvSpPr>
            <p:spPr>
              <a:xfrm>
                <a:off x="9294122" y="3575117"/>
                <a:ext cx="1883391" cy="29438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1" lang="en-US" altLang="zh-TW" dirty="0" smtClean="0">
                    <a:solidFill>
                      <a:prstClr val="black"/>
                    </a:solidFill>
                    <a:latin typeface="Franklin Gothic Book" panose="020B0503020102020204"/>
                    <a:ea typeface="微軟正黑體" panose="020B0604030504040204" pitchFamily="34" charset="-120"/>
                  </a:rPr>
                  <a:t>Mom</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grpSp>
        <p:sp>
          <p:nvSpPr>
            <p:cNvPr id="73" name="文字方塊 72">
              <a:extLst>
                <a:ext uri="{FF2B5EF4-FFF2-40B4-BE49-F238E27FC236}">
                  <a16:creationId xmlns:a16="http://schemas.microsoft.com/office/drawing/2014/main" xmlns="" id="{E516FE14-7345-8F41-8F65-CA003F6D5F53}"/>
                </a:ext>
              </a:extLst>
            </p:cNvPr>
            <p:cNvSpPr txBox="1"/>
            <p:nvPr/>
          </p:nvSpPr>
          <p:spPr>
            <a:xfrm>
              <a:off x="9847149" y="3088504"/>
              <a:ext cx="2248348" cy="1077218"/>
            </a:xfrm>
            <a:prstGeom prst="rect">
              <a:avLst/>
            </a:prstGeom>
            <a:noFill/>
          </p:spPr>
          <p:txBody>
            <a:bodyPr wrap="square" rtlCol="0">
              <a:spAutoFit/>
            </a:bodyPr>
            <a:lstStyle/>
            <a:p>
              <a:r>
                <a:rPr kumimoji="1" lang="en-US" altLang="zh-TW" sz="1600" dirty="0"/>
                <a:t>Name: Joey</a:t>
              </a:r>
            </a:p>
            <a:p>
              <a:r>
                <a:rPr kumimoji="1" lang="en-US" altLang="zh-TW" sz="1600" dirty="0"/>
                <a:t>Zip code:111</a:t>
              </a:r>
            </a:p>
            <a:p>
              <a:r>
                <a:rPr kumimoji="1" lang="en-US" altLang="zh-TW" sz="1600" dirty="0"/>
                <a:t>Address: Taipei</a:t>
              </a:r>
            </a:p>
            <a:p>
              <a:r>
                <a:rPr kumimoji="1" lang="en-US" altLang="zh-TW" sz="1600" dirty="0"/>
                <a:t>Phone: 0989</a:t>
              </a:r>
            </a:p>
          </p:txBody>
        </p:sp>
        <p:sp>
          <p:nvSpPr>
            <p:cNvPr id="74" name="文字方塊 73">
              <a:extLst>
                <a:ext uri="{FF2B5EF4-FFF2-40B4-BE49-F238E27FC236}">
                  <a16:creationId xmlns:a16="http://schemas.microsoft.com/office/drawing/2014/main" xmlns="" id="{BA512D76-F908-2A4B-91BD-954F3DE2637A}"/>
                </a:ext>
              </a:extLst>
            </p:cNvPr>
            <p:cNvSpPr txBox="1"/>
            <p:nvPr/>
          </p:nvSpPr>
          <p:spPr>
            <a:xfrm>
              <a:off x="9847149" y="4379892"/>
              <a:ext cx="2248348" cy="1077218"/>
            </a:xfrm>
            <a:prstGeom prst="rect">
              <a:avLst/>
            </a:prstGeom>
            <a:noFill/>
          </p:spPr>
          <p:txBody>
            <a:bodyPr wrap="square" rtlCol="0">
              <a:spAutoFit/>
            </a:bodyPr>
            <a:lstStyle/>
            <a:p>
              <a:r>
                <a:rPr kumimoji="1" lang="en-US" altLang="zh-TW" sz="1600" dirty="0"/>
                <a:t>Name: Russ</a:t>
              </a:r>
            </a:p>
            <a:p>
              <a:r>
                <a:rPr kumimoji="1" lang="en-US" altLang="zh-TW" sz="1600" dirty="0"/>
                <a:t>Zip code:300</a:t>
              </a:r>
            </a:p>
            <a:p>
              <a:r>
                <a:rPr kumimoji="1" lang="en-US" altLang="zh-TW" sz="1600" dirty="0"/>
                <a:t>Address: Hsinchu</a:t>
              </a:r>
            </a:p>
            <a:p>
              <a:r>
                <a:rPr kumimoji="1" lang="en-US" altLang="zh-TW" sz="1600" dirty="0"/>
                <a:t>Phone: 0910</a:t>
              </a:r>
            </a:p>
          </p:txBody>
        </p:sp>
      </p:grpSp>
      <p:grpSp>
        <p:nvGrpSpPr>
          <p:cNvPr id="118" name="群組 117"/>
          <p:cNvGrpSpPr/>
          <p:nvPr/>
        </p:nvGrpSpPr>
        <p:grpSpPr>
          <a:xfrm>
            <a:off x="7677583" y="5296020"/>
            <a:ext cx="2288594" cy="2174164"/>
            <a:chOff x="9369647" y="4008750"/>
            <a:chExt cx="2288594" cy="2174164"/>
          </a:xfrm>
        </p:grpSpPr>
        <p:pic>
          <p:nvPicPr>
            <p:cNvPr id="119" name="圖片 118">
              <a:extLst>
                <a:ext uri="{FF2B5EF4-FFF2-40B4-BE49-F238E27FC236}">
                  <a16:creationId xmlns:a16="http://schemas.microsoft.com/office/drawing/2014/main" xmlns="" id="{06C77FFF-0671-F840-B6DB-1531817FAD36}"/>
                </a:ext>
              </a:extLst>
            </p:cNvPr>
            <p:cNvPicPr>
              <a:picLocks noChangeAspect="1"/>
            </p:cNvPicPr>
            <p:nvPr/>
          </p:nvPicPr>
          <p:blipFill>
            <a:blip r:embed="rId5"/>
            <a:stretch>
              <a:fillRect/>
            </a:stretch>
          </p:blipFill>
          <p:spPr>
            <a:xfrm>
              <a:off x="9369647" y="4008750"/>
              <a:ext cx="2288594" cy="2174164"/>
            </a:xfrm>
            <a:prstGeom prst="rect">
              <a:avLst/>
            </a:prstGeom>
          </p:spPr>
        </p:pic>
        <p:sp>
          <p:nvSpPr>
            <p:cNvPr id="120" name="圓角矩形 119">
              <a:extLst>
                <a:ext uri="{FF2B5EF4-FFF2-40B4-BE49-F238E27FC236}">
                  <a16:creationId xmlns:a16="http://schemas.microsoft.com/office/drawing/2014/main" xmlns="" id="{ED1CCC6B-E911-9B42-A830-5FABB3CE0191}"/>
                </a:ext>
              </a:extLst>
            </p:cNvPr>
            <p:cNvSpPr/>
            <p:nvPr/>
          </p:nvSpPr>
          <p:spPr>
            <a:xfrm>
              <a:off x="9555000" y="4475420"/>
              <a:ext cx="1112952" cy="695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smtClean="0">
                  <a:ln>
                    <a:noFill/>
                  </a:ln>
                  <a:solidFill>
                    <a:prstClr val="white"/>
                  </a:solidFill>
                  <a:effectLst/>
                  <a:uLnTx/>
                  <a:uFillTx/>
                  <a:latin typeface="Franklin Gothic Book" panose="020B0503020102020204"/>
                  <a:ea typeface="微軟正黑體" panose="020B0604030504040204" pitchFamily="34" charset="-120"/>
                  <a:cs typeface="+mn-cs"/>
                </a:rPr>
                <a:t>History</a:t>
              </a:r>
              <a:endParaRPr kumimoji="1" lang="zh-TW" altLang="en-US" sz="1800" b="0" i="0" u="none" strike="noStrike" kern="1200" cap="none" spc="0" normalizeH="0" baseline="0" noProof="0" dirty="0">
                <a:ln>
                  <a:noFill/>
                </a:ln>
                <a:solidFill>
                  <a:prstClr val="white"/>
                </a:solidFill>
                <a:effectLst/>
                <a:uLnTx/>
                <a:uFillTx/>
                <a:latin typeface="Franklin Gothic Book" panose="020B0503020102020204"/>
                <a:ea typeface="微軟正黑體" panose="020B0604030504040204" pitchFamily="34" charset="-120"/>
                <a:cs typeface="+mn-cs"/>
              </a:endParaRPr>
            </a:p>
          </p:txBody>
        </p:sp>
      </p:grpSp>
      <p:grpSp>
        <p:nvGrpSpPr>
          <p:cNvPr id="104" name="群組 103"/>
          <p:cNvGrpSpPr/>
          <p:nvPr/>
        </p:nvGrpSpPr>
        <p:grpSpPr>
          <a:xfrm>
            <a:off x="7693574" y="5339359"/>
            <a:ext cx="2288594" cy="2174164"/>
            <a:chOff x="8372191" y="1972219"/>
            <a:chExt cx="2288594" cy="2174164"/>
          </a:xfrm>
        </p:grpSpPr>
        <p:pic>
          <p:nvPicPr>
            <p:cNvPr id="105" name="圖片 104">
              <a:extLst>
                <a:ext uri="{FF2B5EF4-FFF2-40B4-BE49-F238E27FC236}">
                  <a16:creationId xmlns:a16="http://schemas.microsoft.com/office/drawing/2014/main" xmlns="" id="{06C77FFF-0671-F840-B6DB-1531817FAD36}"/>
                </a:ext>
              </a:extLst>
            </p:cNvPr>
            <p:cNvPicPr>
              <a:picLocks noChangeAspect="1"/>
            </p:cNvPicPr>
            <p:nvPr/>
          </p:nvPicPr>
          <p:blipFill>
            <a:blip r:embed="rId5"/>
            <a:stretch>
              <a:fillRect/>
            </a:stretch>
          </p:blipFill>
          <p:spPr>
            <a:xfrm>
              <a:off x="8372191" y="1972219"/>
              <a:ext cx="2288594" cy="2174164"/>
            </a:xfrm>
            <a:prstGeom prst="rect">
              <a:avLst/>
            </a:prstGeom>
          </p:spPr>
        </p:pic>
        <p:sp>
          <p:nvSpPr>
            <p:cNvPr id="106" name="圓角矩形 105">
              <a:extLst>
                <a:ext uri="{FF2B5EF4-FFF2-40B4-BE49-F238E27FC236}">
                  <a16:creationId xmlns:a16="http://schemas.microsoft.com/office/drawing/2014/main" xmlns="" id="{ED1CCC6B-E911-9B42-A830-5FABB3CE0191}"/>
                </a:ext>
              </a:extLst>
            </p:cNvPr>
            <p:cNvSpPr/>
            <p:nvPr/>
          </p:nvSpPr>
          <p:spPr>
            <a:xfrm>
              <a:off x="8598813" y="2417579"/>
              <a:ext cx="1112952" cy="695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smtClean="0">
                  <a:ln>
                    <a:noFill/>
                  </a:ln>
                  <a:solidFill>
                    <a:prstClr val="white"/>
                  </a:solidFill>
                  <a:effectLst/>
                  <a:uLnTx/>
                  <a:uFillTx/>
                  <a:latin typeface="Franklin Gothic Book" panose="020B0503020102020204"/>
                  <a:ea typeface="微軟正黑體" panose="020B0604030504040204" pitchFamily="34" charset="-120"/>
                  <a:cs typeface="+mn-cs"/>
                </a:rPr>
                <a:t>Contact</a:t>
              </a:r>
              <a:endParaRPr kumimoji="1" lang="zh-TW" altLang="en-US" sz="1800" b="0" i="0" u="none" strike="noStrike" kern="1200" cap="none" spc="0" normalizeH="0" baseline="0" noProof="0" dirty="0">
                <a:ln>
                  <a:noFill/>
                </a:ln>
                <a:solidFill>
                  <a:prstClr val="white"/>
                </a:solidFill>
                <a:effectLst/>
                <a:uLnTx/>
                <a:uFillTx/>
                <a:latin typeface="Franklin Gothic Book" panose="020B0503020102020204"/>
                <a:ea typeface="微軟正黑體" panose="020B0604030504040204" pitchFamily="34" charset="-120"/>
                <a:cs typeface="+mn-cs"/>
              </a:endParaRPr>
            </a:p>
          </p:txBody>
        </p:sp>
      </p:grpSp>
    </p:spTree>
    <p:extLst>
      <p:ext uri="{BB962C8B-B14F-4D97-AF65-F5344CB8AC3E}">
        <p14:creationId xmlns:p14="http://schemas.microsoft.com/office/powerpoint/2010/main" val="3736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7"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900" decel="100000" fill="hold"/>
                                        <p:tgtEl>
                                          <p:spTgt spid="4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118"/>
                                        </p:tgtEl>
                                        <p:attrNameLst>
                                          <p:attrName>style.visibility</p:attrName>
                                        </p:attrNameLst>
                                      </p:cBhvr>
                                      <p:to>
                                        <p:strVal val="visible"/>
                                      </p:to>
                                    </p:set>
                                    <p:anim calcmode="lin" valueType="num">
                                      <p:cBhvr additive="base">
                                        <p:cTn id="20" dur="500" fill="hold"/>
                                        <p:tgtEl>
                                          <p:spTgt spid="118"/>
                                        </p:tgtEl>
                                        <p:attrNameLst>
                                          <p:attrName>ppt_x</p:attrName>
                                        </p:attrNameLst>
                                      </p:cBhvr>
                                      <p:tavLst>
                                        <p:tav tm="0">
                                          <p:val>
                                            <p:strVal val="#ppt_x"/>
                                          </p:val>
                                        </p:tav>
                                        <p:tav tm="100000">
                                          <p:val>
                                            <p:strVal val="#ppt_x"/>
                                          </p:val>
                                        </p:tav>
                                      </p:tavLst>
                                    </p:anim>
                                    <p:anim calcmode="lin" valueType="num">
                                      <p:cBhvr additive="base">
                                        <p:cTn id="21" dur="500" fill="hold"/>
                                        <p:tgtEl>
                                          <p:spTgt spid="118"/>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nodeType="clickEffect">
                                  <p:stCondLst>
                                    <p:cond delay="0"/>
                                  </p:stCondLst>
                                  <p:childTnLst>
                                    <p:anim calcmode="lin" valueType="num">
                                      <p:cBhvr additive="base">
                                        <p:cTn id="30" dur="500"/>
                                        <p:tgtEl>
                                          <p:spTgt spid="41"/>
                                        </p:tgtEl>
                                        <p:attrNameLst>
                                          <p:attrName>ppt_y</p:attrName>
                                        </p:attrNameLst>
                                      </p:cBhvr>
                                      <p:tavLst>
                                        <p:tav tm="0">
                                          <p:val>
                                            <p:strVal val="#ppt_y"/>
                                          </p:val>
                                        </p:tav>
                                        <p:tav tm="100000">
                                          <p:val>
                                            <p:strVal val="#ppt_y+#ppt_h*1.125000"/>
                                          </p:val>
                                        </p:tav>
                                      </p:tavLst>
                                    </p:anim>
                                    <p:animEffect transition="out" filter="wipe(down)">
                                      <p:cBhvr>
                                        <p:cTn id="31" dur="500"/>
                                        <p:tgtEl>
                                          <p:spTgt spid="41"/>
                                        </p:tgtEl>
                                      </p:cBhvr>
                                    </p:animEffect>
                                    <p:set>
                                      <p:cBhvr>
                                        <p:cTn id="32" dur="1" fill="hold">
                                          <p:stCondLst>
                                            <p:cond delay="499"/>
                                          </p:stCondLst>
                                        </p:cTn>
                                        <p:tgtEl>
                                          <p:spTgt spid="41"/>
                                        </p:tgtEl>
                                        <p:attrNameLst>
                                          <p:attrName>style.visibility</p:attrName>
                                        </p:attrNameLst>
                                      </p:cBhvr>
                                      <p:to>
                                        <p:strVal val="hidden"/>
                                      </p:to>
                                    </p:set>
                                  </p:childTnLst>
                                </p:cTn>
                              </p:par>
                              <p:par>
                                <p:cTn id="33" presetID="12" presetClass="exit" presetSubtype="4" fill="hold" nodeType="withEffect">
                                  <p:stCondLst>
                                    <p:cond delay="0"/>
                                  </p:stCondLst>
                                  <p:childTnLst>
                                    <p:anim calcmode="lin" valueType="num">
                                      <p:cBhvr additive="base">
                                        <p:cTn id="34" dur="500"/>
                                        <p:tgtEl>
                                          <p:spTgt spid="118"/>
                                        </p:tgtEl>
                                        <p:attrNameLst>
                                          <p:attrName>ppt_y</p:attrName>
                                        </p:attrNameLst>
                                      </p:cBhvr>
                                      <p:tavLst>
                                        <p:tav tm="0">
                                          <p:val>
                                            <p:strVal val="#ppt_y"/>
                                          </p:val>
                                        </p:tav>
                                        <p:tav tm="100000">
                                          <p:val>
                                            <p:strVal val="#ppt_y+#ppt_h*1.125000"/>
                                          </p:val>
                                        </p:tav>
                                      </p:tavLst>
                                    </p:anim>
                                    <p:animEffect transition="out" filter="wipe(down)">
                                      <p:cBhvr>
                                        <p:cTn id="35" dur="500"/>
                                        <p:tgtEl>
                                          <p:spTgt spid="118"/>
                                        </p:tgtEl>
                                      </p:cBhvr>
                                    </p:animEffect>
                                    <p:set>
                                      <p:cBhvr>
                                        <p:cTn id="36" dur="1" fill="hold">
                                          <p:stCondLst>
                                            <p:cond delay="499"/>
                                          </p:stCondLst>
                                        </p:cTn>
                                        <p:tgtEl>
                                          <p:spTgt spid="118"/>
                                        </p:tgtEl>
                                        <p:attrNameLst>
                                          <p:attrName>style.visibility</p:attrName>
                                        </p:attrNameLst>
                                      </p:cBhvr>
                                      <p:to>
                                        <p:strVal val="hidden"/>
                                      </p:to>
                                    </p:set>
                                  </p:childTnLst>
                                </p:cTn>
                              </p:par>
                              <p:par>
                                <p:cTn id="37" presetID="12" presetClass="exit" presetSubtype="4" fill="hold" nodeType="withEffect">
                                  <p:stCondLst>
                                    <p:cond delay="0"/>
                                  </p:stCondLst>
                                  <p:childTnLst>
                                    <p:anim calcmode="lin" valueType="num">
                                      <p:cBhvr additive="base">
                                        <p:cTn id="38" dur="500"/>
                                        <p:tgtEl>
                                          <p:spTgt spid="60"/>
                                        </p:tgtEl>
                                        <p:attrNameLst>
                                          <p:attrName>ppt_y</p:attrName>
                                        </p:attrNameLst>
                                      </p:cBhvr>
                                      <p:tavLst>
                                        <p:tav tm="0">
                                          <p:val>
                                            <p:strVal val="#ppt_y"/>
                                          </p:val>
                                        </p:tav>
                                        <p:tav tm="100000">
                                          <p:val>
                                            <p:strVal val="#ppt_y+#ppt_h*1.125000"/>
                                          </p:val>
                                        </p:tav>
                                      </p:tavLst>
                                    </p:anim>
                                    <p:animEffect transition="out" filter="wipe(down)">
                                      <p:cBhvr>
                                        <p:cTn id="39" dur="500"/>
                                        <p:tgtEl>
                                          <p:spTgt spid="60"/>
                                        </p:tgtEl>
                                      </p:cBhvr>
                                    </p:animEffect>
                                    <p:set>
                                      <p:cBhvr>
                                        <p:cTn id="40" dur="1" fill="hold">
                                          <p:stCondLst>
                                            <p:cond delay="499"/>
                                          </p:stCondLst>
                                        </p:cTn>
                                        <p:tgtEl>
                                          <p:spTgt spid="60"/>
                                        </p:tgtEl>
                                        <p:attrNameLst>
                                          <p:attrName>style.visibility</p:attrName>
                                        </p:attrNameLst>
                                      </p:cBhvr>
                                      <p:to>
                                        <p:strVal val="hidden"/>
                                      </p:to>
                                    </p:set>
                                  </p:childTnLst>
                                </p:cTn>
                              </p:par>
                            </p:childTnLst>
                          </p:cTn>
                        </p:par>
                        <p:par>
                          <p:cTn id="41" fill="hold">
                            <p:stCondLst>
                              <p:cond delay="500"/>
                            </p:stCondLst>
                            <p:childTnLst>
                              <p:par>
                                <p:cTn id="42" presetID="37"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900" decel="100000" fill="hold"/>
                                        <p:tgtEl>
                                          <p:spTgt spid="23"/>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8" fill="hold">
                            <p:stCondLst>
                              <p:cond delay="1500"/>
                            </p:stCondLst>
                            <p:childTnLst>
                              <p:par>
                                <p:cTn id="49" presetID="23" presetClass="entr" presetSubtype="16" fill="hold" nodeType="afterEffect">
                                  <p:stCondLst>
                                    <p:cond delay="0"/>
                                  </p:stCondLst>
                                  <p:childTnLst>
                                    <p:set>
                                      <p:cBhvr>
                                        <p:cTn id="50" dur="1" fill="hold">
                                          <p:stCondLst>
                                            <p:cond delay="0"/>
                                          </p:stCondLst>
                                        </p:cTn>
                                        <p:tgtEl>
                                          <p:spTgt spid="104"/>
                                        </p:tgtEl>
                                        <p:attrNameLst>
                                          <p:attrName>style.visibility</p:attrName>
                                        </p:attrNameLst>
                                      </p:cBhvr>
                                      <p:to>
                                        <p:strVal val="visible"/>
                                      </p:to>
                                    </p:set>
                                    <p:anim calcmode="lin" valueType="num">
                                      <p:cBhvr>
                                        <p:cTn id="51" dur="500" fill="hold"/>
                                        <p:tgtEl>
                                          <p:spTgt spid="104"/>
                                        </p:tgtEl>
                                        <p:attrNameLst>
                                          <p:attrName>ppt_w</p:attrName>
                                        </p:attrNameLst>
                                      </p:cBhvr>
                                      <p:tavLst>
                                        <p:tav tm="0">
                                          <p:val>
                                            <p:fltVal val="0"/>
                                          </p:val>
                                        </p:tav>
                                        <p:tav tm="100000">
                                          <p:val>
                                            <p:strVal val="#ppt_w"/>
                                          </p:val>
                                        </p:tav>
                                      </p:tavLst>
                                    </p:anim>
                                    <p:anim calcmode="lin" valueType="num">
                                      <p:cBhvr>
                                        <p:cTn id="52" dur="500" fill="hold"/>
                                        <p:tgtEl>
                                          <p:spTgt spid="104"/>
                                        </p:tgtEl>
                                        <p:attrNameLst>
                                          <p:attrName>ppt_h</p:attrName>
                                        </p:attrNameLst>
                                      </p:cBhvr>
                                      <p:tavLst>
                                        <p:tav tm="0">
                                          <p:val>
                                            <p:fltVal val="0"/>
                                          </p:val>
                                        </p:tav>
                                        <p:tav tm="100000">
                                          <p:val>
                                            <p:strVal val="#ppt_h"/>
                                          </p:val>
                                        </p:tav>
                                      </p:tavLst>
                                    </p:anim>
                                  </p:childTnLst>
                                </p:cTn>
                              </p:par>
                            </p:childTnLst>
                          </p:cTn>
                        </p:par>
                        <p:par>
                          <p:cTn id="53" fill="hold">
                            <p:stCondLst>
                              <p:cond delay="2000"/>
                            </p:stCondLst>
                            <p:childTnLst>
                              <p:par>
                                <p:cTn id="54" presetID="23" presetClass="entr" presetSubtype="16"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 calcmode="lin" valueType="num">
                                      <p:cBhvr>
                                        <p:cTn id="56" dur="500" fill="hold"/>
                                        <p:tgtEl>
                                          <p:spTgt spid="71"/>
                                        </p:tgtEl>
                                        <p:attrNameLst>
                                          <p:attrName>ppt_w</p:attrName>
                                        </p:attrNameLst>
                                      </p:cBhvr>
                                      <p:tavLst>
                                        <p:tav tm="0">
                                          <p:val>
                                            <p:fltVal val="0"/>
                                          </p:val>
                                        </p:tav>
                                        <p:tav tm="100000">
                                          <p:val>
                                            <p:strVal val="#ppt_w"/>
                                          </p:val>
                                        </p:tav>
                                      </p:tavLst>
                                    </p:anim>
                                    <p:anim calcmode="lin" valueType="num">
                                      <p:cBhvr>
                                        <p:cTn id="57" dur="500" fill="hold"/>
                                        <p:tgtEl>
                                          <p:spTgt spid="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Functions of our website</a:t>
            </a:r>
            <a:r>
              <a:rPr kumimoji="1" lang="en-US" altLang="zh-TW" dirty="0"/>
              <a:t/>
            </a:r>
            <a:br>
              <a:rPr kumimoji="1" lang="en-US" altLang="zh-TW" dirty="0"/>
            </a:br>
            <a:endParaRPr kumimoji="1" lang="zh-TW" altLang="en-US" dirty="0"/>
          </a:p>
        </p:txBody>
      </p:sp>
      <p:sp>
        <p:nvSpPr>
          <p:cNvPr id="20" name="矩形 19"/>
          <p:cNvSpPr/>
          <p:nvPr/>
        </p:nvSpPr>
        <p:spPr>
          <a:xfrm>
            <a:off x="1751798" y="1429922"/>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a:solidFill>
                  <a:srgbClr val="191B0E"/>
                </a:solidFill>
              </a:rPr>
              <a:t>Fixed format to fill in</a:t>
            </a:r>
          </a:p>
        </p:txBody>
      </p:sp>
      <p:sp>
        <p:nvSpPr>
          <p:cNvPr id="27" name="矩形 26"/>
          <p:cNvSpPr/>
          <p:nvPr/>
        </p:nvSpPr>
        <p:spPr>
          <a:xfrm>
            <a:off x="1751798" y="1874491"/>
            <a:ext cx="6388628"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Avoid </a:t>
            </a:r>
            <a:r>
              <a:rPr kumimoji="1" lang="en-US" altLang="zh-TW" sz="2000" i="0" dirty="0" smtClean="0"/>
              <a:t>format and handwriting</a:t>
            </a:r>
            <a:r>
              <a:rPr kumimoji="1" lang="zh-TW" altLang="en-US" sz="2000" i="0" dirty="0" smtClean="0"/>
              <a:t> </a:t>
            </a:r>
            <a:r>
              <a:rPr kumimoji="1" lang="en-US" altLang="zh-TW" sz="2000" i="0" dirty="0" smtClean="0"/>
              <a:t>problem</a:t>
            </a:r>
            <a:endParaRPr kumimoji="1" lang="en-US" altLang="zh-TW" sz="2000" i="0" dirty="0" smtClean="0"/>
          </a:p>
        </p:txBody>
      </p:sp>
      <p:sp>
        <p:nvSpPr>
          <p:cNvPr id="28" name="矩形 27"/>
          <p:cNvSpPr/>
          <p:nvPr/>
        </p:nvSpPr>
        <p:spPr>
          <a:xfrm>
            <a:off x="1728215" y="2552603"/>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smtClean="0">
                <a:solidFill>
                  <a:srgbClr val="191B0E"/>
                </a:solidFill>
              </a:rPr>
              <a:t>History &amp; Contact</a:t>
            </a:r>
            <a:endParaRPr kumimoji="1" lang="en-US" altLang="zh-TW" sz="2000" dirty="0">
              <a:solidFill>
                <a:srgbClr val="191B0E"/>
              </a:solidFill>
            </a:endParaRPr>
          </a:p>
        </p:txBody>
      </p:sp>
      <p:sp>
        <p:nvSpPr>
          <p:cNvPr id="29" name="矩形 28"/>
          <p:cNvSpPr/>
          <p:nvPr/>
        </p:nvSpPr>
        <p:spPr>
          <a:xfrm>
            <a:off x="1728215" y="2995216"/>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Save </a:t>
            </a:r>
            <a:r>
              <a:rPr kumimoji="1" lang="en-US" altLang="zh-TW" sz="2000" dirty="0" smtClean="0"/>
              <a:t>sende</a:t>
            </a:r>
            <a:r>
              <a:rPr kumimoji="1" lang="en-US" altLang="zh-TW" sz="2000" i="0" dirty="0" smtClean="0"/>
              <a:t>r’s </a:t>
            </a:r>
            <a:r>
              <a:rPr kumimoji="1" lang="en-US" altLang="zh-TW" sz="2000" i="0" dirty="0" smtClean="0"/>
              <a:t>time</a:t>
            </a:r>
          </a:p>
        </p:txBody>
      </p:sp>
      <p:sp>
        <p:nvSpPr>
          <p:cNvPr id="3" name="文字方塊 2"/>
          <p:cNvSpPr txBox="1"/>
          <p:nvPr/>
        </p:nvSpPr>
        <p:spPr>
          <a:xfrm>
            <a:off x="9060873" y="1163782"/>
            <a:ext cx="184731" cy="369332"/>
          </a:xfrm>
          <a:prstGeom prst="rect">
            <a:avLst/>
          </a:prstGeom>
          <a:noFill/>
        </p:spPr>
        <p:txBody>
          <a:bodyPr wrap="none" rtlCol="0">
            <a:spAutoFit/>
          </a:bodyPr>
          <a:lstStyle/>
          <a:p>
            <a:endParaRPr kumimoji="1" lang="zh-TW" altLang="en-US" dirty="0"/>
          </a:p>
        </p:txBody>
      </p:sp>
      <p:sp>
        <p:nvSpPr>
          <p:cNvPr id="52" name="矩形 51"/>
          <p:cNvSpPr/>
          <p:nvPr/>
        </p:nvSpPr>
        <p:spPr>
          <a:xfrm>
            <a:off x="1720953" y="3663052"/>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0352" lvl="1" algn="ctr">
              <a:lnSpc>
                <a:spcPct val="94000"/>
              </a:lnSpc>
              <a:spcBef>
                <a:spcPts val="500"/>
              </a:spcBef>
              <a:spcAft>
                <a:spcPts val="200"/>
              </a:spcAft>
            </a:pPr>
            <a:r>
              <a:rPr kumimoji="1" lang="en-US" altLang="zh-TW" sz="2000" dirty="0" smtClean="0">
                <a:solidFill>
                  <a:srgbClr val="191B0E"/>
                </a:solidFill>
              </a:rPr>
              <a:t>Use google map to fill the address</a:t>
            </a:r>
            <a:endParaRPr kumimoji="1" lang="en-US" altLang="zh-TW" sz="2000" dirty="0">
              <a:solidFill>
                <a:srgbClr val="191B0E"/>
              </a:solidFill>
            </a:endParaRPr>
          </a:p>
        </p:txBody>
      </p:sp>
      <p:sp>
        <p:nvSpPr>
          <p:cNvPr id="53" name="矩形 52"/>
          <p:cNvSpPr/>
          <p:nvPr/>
        </p:nvSpPr>
        <p:spPr>
          <a:xfrm>
            <a:off x="1720953" y="4105665"/>
            <a:ext cx="6381705" cy="490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en-US" altLang="zh-TW" sz="2000" i="0" dirty="0" smtClean="0"/>
              <a:t>Address Problem</a:t>
            </a:r>
            <a:endParaRPr kumimoji="1" lang="en-US" altLang="zh-TW" sz="2000" i="0" dirty="0" smtClean="0"/>
          </a:p>
        </p:txBody>
      </p:sp>
      <p:grpSp>
        <p:nvGrpSpPr>
          <p:cNvPr id="103" name="群組 102"/>
          <p:cNvGrpSpPr/>
          <p:nvPr/>
        </p:nvGrpSpPr>
        <p:grpSpPr>
          <a:xfrm>
            <a:off x="5576798" y="4735561"/>
            <a:ext cx="2563628" cy="4228508"/>
            <a:chOff x="5639759" y="3554282"/>
            <a:chExt cx="2563628" cy="4228508"/>
          </a:xfrm>
        </p:grpSpPr>
        <p:grpSp>
          <p:nvGrpSpPr>
            <p:cNvPr id="104" name="群組 103"/>
            <p:cNvGrpSpPr/>
            <p:nvPr/>
          </p:nvGrpSpPr>
          <p:grpSpPr>
            <a:xfrm>
              <a:off x="5639759" y="3554282"/>
              <a:ext cx="2563628" cy="4228508"/>
              <a:chOff x="5865641" y="1402802"/>
              <a:chExt cx="2851038" cy="5169090"/>
            </a:xfrm>
          </p:grpSpPr>
          <p:grpSp>
            <p:nvGrpSpPr>
              <p:cNvPr id="106" name="群組 105">
                <a:extLst>
                  <a:ext uri="{FF2B5EF4-FFF2-40B4-BE49-F238E27FC236}">
                    <a16:creationId xmlns:a16="http://schemas.microsoft.com/office/drawing/2014/main" xmlns="" id="{13EAE057-03BA-4048-97F3-A4BF0242D2B2}"/>
                  </a:ext>
                </a:extLst>
              </p:cNvPr>
              <p:cNvGrpSpPr/>
              <p:nvPr/>
            </p:nvGrpSpPr>
            <p:grpSpPr>
              <a:xfrm>
                <a:off x="5865641" y="1402802"/>
                <a:ext cx="2807252" cy="5169090"/>
                <a:chOff x="6005014" y="2060812"/>
                <a:chExt cx="2351573" cy="3794078"/>
              </a:xfrm>
            </p:grpSpPr>
            <p:sp>
              <p:nvSpPr>
                <p:cNvPr id="118" name="圓角矩形 117">
                  <a:extLst>
                    <a:ext uri="{FF2B5EF4-FFF2-40B4-BE49-F238E27FC236}">
                      <a16:creationId xmlns:a16="http://schemas.microsoft.com/office/drawing/2014/main" xmlns="" id="{1D182D8C-30FE-D640-B4BC-255162CC685F}"/>
                    </a:ext>
                  </a:extLst>
                </p:cNvPr>
                <p:cNvSpPr/>
                <p:nvPr/>
              </p:nvSpPr>
              <p:spPr>
                <a:xfrm>
                  <a:off x="6005014" y="2060812"/>
                  <a:ext cx="2333767" cy="379407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19" name="矩形 118">
                  <a:extLst>
                    <a:ext uri="{FF2B5EF4-FFF2-40B4-BE49-F238E27FC236}">
                      <a16:creationId xmlns:a16="http://schemas.microsoft.com/office/drawing/2014/main" xmlns="" id="{DD1A2BC1-7549-784B-8CD8-DF014773E527}"/>
                    </a:ext>
                  </a:extLst>
                </p:cNvPr>
                <p:cNvSpPr/>
                <p:nvPr/>
              </p:nvSpPr>
              <p:spPr>
                <a:xfrm>
                  <a:off x="6168788" y="2265528"/>
                  <a:ext cx="2033516" cy="334370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20" name="文字方塊 119">
                  <a:extLst>
                    <a:ext uri="{FF2B5EF4-FFF2-40B4-BE49-F238E27FC236}">
                      <a16:creationId xmlns:a16="http://schemas.microsoft.com/office/drawing/2014/main" xmlns="" id="{3F915EAC-2480-B840-903E-53B97016DF9C}"/>
                    </a:ext>
                  </a:extLst>
                </p:cNvPr>
                <p:cNvSpPr txBox="1"/>
                <p:nvPr/>
              </p:nvSpPr>
              <p:spPr>
                <a:xfrm>
                  <a:off x="6168788" y="2361062"/>
                  <a:ext cx="1883391" cy="2710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Registered mail</a:t>
                  </a:r>
                  <a:endParaRPr kumimoji="1" lang="zh-TW" altLang="en-US" sz="18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21" name="文字方塊 120">
                  <a:extLst>
                    <a:ext uri="{FF2B5EF4-FFF2-40B4-BE49-F238E27FC236}">
                      <a16:creationId xmlns:a16="http://schemas.microsoft.com/office/drawing/2014/main" xmlns="" id="{93B6383C-3F01-F746-9A35-E35102A672A3}"/>
                    </a:ext>
                  </a:extLst>
                </p:cNvPr>
                <p:cNvSpPr txBox="1"/>
                <p:nvPr/>
              </p:nvSpPr>
              <p:spPr>
                <a:xfrm>
                  <a:off x="6243850" y="2692535"/>
                  <a:ext cx="1883391" cy="30377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Sender’s info:</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22" name="文字方塊 121">
                  <a:extLst>
                    <a:ext uri="{FF2B5EF4-FFF2-40B4-BE49-F238E27FC236}">
                      <a16:creationId xmlns:a16="http://schemas.microsoft.com/office/drawing/2014/main" xmlns="" id="{C0132D9D-6618-C345-B726-9DCC01FC4887}"/>
                    </a:ext>
                  </a:extLst>
                </p:cNvPr>
                <p:cNvSpPr txBox="1"/>
                <p:nvPr/>
              </p:nvSpPr>
              <p:spPr>
                <a:xfrm>
                  <a:off x="6243850" y="4089173"/>
                  <a:ext cx="1883391" cy="30377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Receiver’s info:</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23" name="文字方塊 122">
                  <a:extLst>
                    <a:ext uri="{FF2B5EF4-FFF2-40B4-BE49-F238E27FC236}">
                      <a16:creationId xmlns:a16="http://schemas.microsoft.com/office/drawing/2014/main" xmlns="" id="{E46B2A25-D252-A94E-941B-AAA1DB8CF727}"/>
                    </a:ext>
                  </a:extLst>
                </p:cNvPr>
                <p:cNvSpPr txBox="1"/>
                <p:nvPr/>
              </p:nvSpPr>
              <p:spPr>
                <a:xfrm>
                  <a:off x="6473196" y="2908128"/>
                  <a:ext cx="1883391" cy="11874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Zip 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Phone: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Email(optional):</a:t>
                  </a:r>
                  <a:endParaRPr kumimoji="1" lang="zh-TW" altLang="en-US"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24" name="圓角矩形 123">
                  <a:extLst>
                    <a:ext uri="{FF2B5EF4-FFF2-40B4-BE49-F238E27FC236}">
                      <a16:creationId xmlns:a16="http://schemas.microsoft.com/office/drawing/2014/main" xmlns="" id="{95B3CDD3-E8E1-3844-A023-8641EF99F1B2}"/>
                    </a:ext>
                  </a:extLst>
                </p:cNvPr>
                <p:cNvSpPr/>
                <p:nvPr/>
              </p:nvSpPr>
              <p:spPr>
                <a:xfrm>
                  <a:off x="7112173" y="5203928"/>
                  <a:ext cx="940006" cy="290193"/>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TW"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rPr>
                    <a:t>submit</a:t>
                  </a:r>
                  <a:endParaRPr kumimoji="1" lang="zh-TW" altLang="en-US" sz="1800" b="0" i="0" u="none" strike="noStrike" kern="1200" cap="none" spc="0" normalizeH="0" baseline="0" noProof="0" dirty="0">
                    <a:ln>
                      <a:noFill/>
                    </a:ln>
                    <a:solidFill>
                      <a:prstClr val="white"/>
                    </a:solidFill>
                    <a:effectLst/>
                    <a:uLnTx/>
                    <a:uFillTx/>
                    <a:latin typeface="Franklin Gothic Book" panose="020B0503020102020204"/>
                    <a:ea typeface="微軟正黑體" panose="020B0604030504040204" pitchFamily="34" charset="-120"/>
                    <a:cs typeface="+mn-cs"/>
                  </a:endParaRPr>
                </a:p>
              </p:txBody>
            </p:sp>
          </p:grpSp>
          <p:sp>
            <p:nvSpPr>
              <p:cNvPr id="117" name="文字方塊 116">
                <a:extLst>
                  <a:ext uri="{FF2B5EF4-FFF2-40B4-BE49-F238E27FC236}">
                    <a16:creationId xmlns:a16="http://schemas.microsoft.com/office/drawing/2014/main" xmlns="" id="{B57609FD-1309-9E43-8AEE-AD7FDF9C8C83}"/>
                  </a:ext>
                </a:extLst>
              </p:cNvPr>
              <p:cNvSpPr txBox="1"/>
              <p:nvPr/>
            </p:nvSpPr>
            <p:spPr>
              <a:xfrm>
                <a:off x="6468331" y="4447877"/>
                <a:ext cx="2248348" cy="131683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Zip 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Address: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black"/>
                    </a:solidFill>
                    <a:effectLst/>
                    <a:uLnTx/>
                    <a:uFillTx/>
                    <a:latin typeface="Franklin Gothic Book" panose="020B0503020102020204"/>
                    <a:ea typeface="微軟正黑體" panose="020B0604030504040204" pitchFamily="34" charset="-120"/>
                    <a:cs typeface="+mn-cs"/>
                  </a:rPr>
                  <a:t>Phone:</a:t>
                </a:r>
              </a:p>
            </p:txBody>
          </p:sp>
        </p:grpSp>
        <p:sp>
          <p:nvSpPr>
            <p:cNvPr id="105" name="圓角矩形 104">
              <a:extLst>
                <a:ext uri="{FF2B5EF4-FFF2-40B4-BE49-F238E27FC236}">
                  <a16:creationId xmlns:a16="http://schemas.microsoft.com/office/drawing/2014/main" xmlns="" id="{AE525F19-7248-904D-B0C5-DF83DAEC26BD}"/>
                </a:ext>
              </a:extLst>
            </p:cNvPr>
            <p:cNvSpPr/>
            <p:nvPr/>
          </p:nvSpPr>
          <p:spPr>
            <a:xfrm>
              <a:off x="7364113" y="5088457"/>
              <a:ext cx="470053" cy="264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Franklin Gothic Book" panose="020B0503020102020204"/>
                <a:ea typeface="微軟正黑體" panose="020B0604030504040204" pitchFamily="34" charset="-120"/>
                <a:cs typeface="+mn-cs"/>
              </a:endParaRPr>
            </a:p>
          </p:txBody>
        </p:sp>
      </p:grpSp>
      <p:grpSp>
        <p:nvGrpSpPr>
          <p:cNvPr id="97" name="群組 96"/>
          <p:cNvGrpSpPr/>
          <p:nvPr/>
        </p:nvGrpSpPr>
        <p:grpSpPr>
          <a:xfrm>
            <a:off x="6937643" y="5412286"/>
            <a:ext cx="2288594" cy="2174164"/>
            <a:chOff x="8372191" y="1972219"/>
            <a:chExt cx="2288594" cy="2174164"/>
          </a:xfrm>
        </p:grpSpPr>
        <p:pic>
          <p:nvPicPr>
            <p:cNvPr id="98" name="圖片 97">
              <a:extLst>
                <a:ext uri="{FF2B5EF4-FFF2-40B4-BE49-F238E27FC236}">
                  <a16:creationId xmlns:a16="http://schemas.microsoft.com/office/drawing/2014/main" xmlns="" id="{06C77FFF-0671-F840-B6DB-1531817FAD36}"/>
                </a:ext>
              </a:extLst>
            </p:cNvPr>
            <p:cNvPicPr>
              <a:picLocks noChangeAspect="1"/>
            </p:cNvPicPr>
            <p:nvPr/>
          </p:nvPicPr>
          <p:blipFill>
            <a:blip r:embed="rId3"/>
            <a:stretch>
              <a:fillRect/>
            </a:stretch>
          </p:blipFill>
          <p:spPr>
            <a:xfrm>
              <a:off x="8372191" y="1972219"/>
              <a:ext cx="2288594" cy="2174164"/>
            </a:xfrm>
            <a:prstGeom prst="rect">
              <a:avLst/>
            </a:prstGeom>
          </p:spPr>
        </p:pic>
        <p:sp>
          <p:nvSpPr>
            <p:cNvPr id="99" name="圓角矩形 98">
              <a:extLst>
                <a:ext uri="{FF2B5EF4-FFF2-40B4-BE49-F238E27FC236}">
                  <a16:creationId xmlns:a16="http://schemas.microsoft.com/office/drawing/2014/main" xmlns="" id="{ED1CCC6B-E911-9B42-A830-5FABB3CE0191}"/>
                </a:ext>
              </a:extLst>
            </p:cNvPr>
            <p:cNvSpPr/>
            <p:nvPr/>
          </p:nvSpPr>
          <p:spPr>
            <a:xfrm>
              <a:off x="8598813" y="2417579"/>
              <a:ext cx="1112952" cy="695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TW" dirty="0" smtClean="0">
                  <a:solidFill>
                    <a:prstClr val="white"/>
                  </a:solidFill>
                  <a:latin typeface="Franklin Gothic Book" panose="020B0503020102020204"/>
                  <a:ea typeface="微軟正黑體" panose="020B0604030504040204" pitchFamily="34" charset="-120"/>
                </a:rPr>
                <a:t>Google Map</a:t>
              </a:r>
              <a:endParaRPr kumimoji="1" lang="zh-TW" altLang="en-US" sz="1800" b="0" i="0" u="none" strike="noStrike" kern="1200" cap="none" spc="0" normalizeH="0" baseline="0" noProof="0" dirty="0">
                <a:ln>
                  <a:noFill/>
                </a:ln>
                <a:solidFill>
                  <a:prstClr val="white"/>
                </a:solidFill>
                <a:effectLst/>
                <a:uLnTx/>
                <a:uFillTx/>
                <a:latin typeface="Franklin Gothic Book" panose="020B0503020102020204"/>
                <a:ea typeface="微軟正黑體" panose="020B0604030504040204" pitchFamily="34" charset="-120"/>
                <a:cs typeface="+mn-cs"/>
              </a:endParaRPr>
            </a:p>
          </p:txBody>
        </p:sp>
      </p:grpSp>
      <p:grpSp>
        <p:nvGrpSpPr>
          <p:cNvPr id="39" name="群組 38"/>
          <p:cNvGrpSpPr/>
          <p:nvPr/>
        </p:nvGrpSpPr>
        <p:grpSpPr>
          <a:xfrm>
            <a:off x="8827853" y="1078544"/>
            <a:ext cx="2717627" cy="4657836"/>
            <a:chOff x="8081940" y="1163782"/>
            <a:chExt cx="2717627" cy="4657836"/>
          </a:xfrm>
        </p:grpSpPr>
        <p:grpSp>
          <p:nvGrpSpPr>
            <p:cNvPr id="128" name="群組 127">
              <a:extLst>
                <a:ext uri="{FF2B5EF4-FFF2-40B4-BE49-F238E27FC236}">
                  <a16:creationId xmlns:a16="http://schemas.microsoft.com/office/drawing/2014/main" xmlns="" id="{13EAE057-03BA-4048-97F3-A4BF0242D2B2}"/>
                </a:ext>
              </a:extLst>
            </p:cNvPr>
            <p:cNvGrpSpPr/>
            <p:nvPr/>
          </p:nvGrpSpPr>
          <p:grpSpPr>
            <a:xfrm>
              <a:off x="8081940" y="1163782"/>
              <a:ext cx="2717627" cy="4657836"/>
              <a:chOff x="6005014" y="2060812"/>
              <a:chExt cx="2333767" cy="3794078"/>
            </a:xfrm>
          </p:grpSpPr>
          <p:sp>
            <p:nvSpPr>
              <p:cNvPr id="130" name="圓角矩形 129">
                <a:extLst>
                  <a:ext uri="{FF2B5EF4-FFF2-40B4-BE49-F238E27FC236}">
                    <a16:creationId xmlns:a16="http://schemas.microsoft.com/office/drawing/2014/main" xmlns="" id="{1D182D8C-30FE-D640-B4BC-255162CC685F}"/>
                  </a:ext>
                </a:extLst>
              </p:cNvPr>
              <p:cNvSpPr/>
              <p:nvPr/>
            </p:nvSpPr>
            <p:spPr>
              <a:xfrm>
                <a:off x="6005014" y="2060812"/>
                <a:ext cx="2333767" cy="379407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sp>
            <p:nvSpPr>
              <p:cNvPr id="131" name="矩形 130">
                <a:extLst>
                  <a:ext uri="{FF2B5EF4-FFF2-40B4-BE49-F238E27FC236}">
                    <a16:creationId xmlns:a16="http://schemas.microsoft.com/office/drawing/2014/main" xmlns="" id="{DD1A2BC1-7549-784B-8CD8-DF014773E527}"/>
                  </a:ext>
                </a:extLst>
              </p:cNvPr>
              <p:cNvSpPr/>
              <p:nvPr/>
            </p:nvSpPr>
            <p:spPr>
              <a:xfrm>
                <a:off x="6168788" y="2265528"/>
                <a:ext cx="2033516" cy="334370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black"/>
                  </a:solidFill>
                  <a:effectLst/>
                  <a:uLnTx/>
                  <a:uFillTx/>
                  <a:latin typeface="Franklin Gothic Book" panose="020B0503020102020204"/>
                  <a:ea typeface="微軟正黑體" panose="020B0604030504040204" pitchFamily="34" charset="-120"/>
                  <a:cs typeface="+mn-cs"/>
                </a:endParaRPr>
              </a:p>
            </p:txBody>
          </p:sp>
        </p:grpSp>
        <p:pic>
          <p:nvPicPr>
            <p:cNvPr id="4098" name="Picture 2" descr="https://scontent.ftpe8-4.fna.fbcdn.net/v/t1.15752-9/62226934_682983265494163_5640203382988734464_n.jpg?_nc_cat=110&amp;_nc_eui2=AeFLo-08QS8Q_eZzUfpj650j1OvX45dfwIKR1CouOaZG5mIbae8xeEHPl1cP7rauIC5CO1TL9MlgAjqLRzhGb9AOmouwDbcjhGDx-FBW_2C0gA&amp;_nc_ht=scontent.ftpe8-4.fna&amp;oh=1e64dda47d6f5a89da846c03c13f123d&amp;oe=5D8142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370" y="1447786"/>
              <a:ext cx="2347272" cy="400001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6" name="直線箭頭接點 95"/>
          <p:cNvCxnSpPr/>
          <p:nvPr/>
        </p:nvCxnSpPr>
        <p:spPr>
          <a:xfrm flipH="1">
            <a:off x="8204218" y="4351035"/>
            <a:ext cx="441018" cy="878403"/>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1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linds(horizontal)">
                                      <p:cBhvr>
                                        <p:cTn id="10" dur="500"/>
                                        <p:tgtEl>
                                          <p:spTgt spid="53"/>
                                        </p:tgtEl>
                                      </p:cBhvr>
                                    </p:animEffect>
                                  </p:childTnLst>
                                </p:cTn>
                              </p:par>
                              <p:par>
                                <p:cTn id="11" presetID="2" presetClass="entr" presetSubtype="4"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additive="base">
                                        <p:cTn id="13" dur="500" fill="hold"/>
                                        <p:tgtEl>
                                          <p:spTgt spid="103"/>
                                        </p:tgtEl>
                                        <p:attrNameLst>
                                          <p:attrName>ppt_x</p:attrName>
                                        </p:attrNameLst>
                                      </p:cBhvr>
                                      <p:tavLst>
                                        <p:tav tm="0">
                                          <p:val>
                                            <p:strVal val="#ppt_x"/>
                                          </p:val>
                                        </p:tav>
                                        <p:tav tm="100000">
                                          <p:val>
                                            <p:strVal val="#ppt_x"/>
                                          </p:val>
                                        </p:tav>
                                      </p:tavLst>
                                    </p:anim>
                                    <p:anim calcmode="lin" valueType="num">
                                      <p:cBhvr additive="base">
                                        <p:cTn id="14"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p:cTn id="19" dur="500" fill="hold"/>
                                        <p:tgtEl>
                                          <p:spTgt spid="97"/>
                                        </p:tgtEl>
                                        <p:attrNameLst>
                                          <p:attrName>ppt_w</p:attrName>
                                        </p:attrNameLst>
                                      </p:cBhvr>
                                      <p:tavLst>
                                        <p:tav tm="0">
                                          <p:val>
                                            <p:fltVal val="0"/>
                                          </p:val>
                                        </p:tav>
                                        <p:tav tm="100000">
                                          <p:val>
                                            <p:strVal val="#ppt_w"/>
                                          </p:val>
                                        </p:tav>
                                      </p:tavLst>
                                    </p:anim>
                                    <p:anim calcmode="lin" valueType="num">
                                      <p:cBhvr>
                                        <p:cTn id="20" dur="500" fill="hold"/>
                                        <p:tgtEl>
                                          <p:spTgt spid="97"/>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96"/>
                                        </p:tgtEl>
                                        <p:attrNameLst>
                                          <p:attrName>style.visibility</p:attrName>
                                        </p:attrNameLst>
                                      </p:cBhvr>
                                      <p:to>
                                        <p:strVal val="visible"/>
                                      </p:to>
                                    </p:set>
                                    <p:anim calcmode="lin" valueType="num">
                                      <p:cBhvr additive="base">
                                        <p:cTn id="24" dur="500" fill="hold"/>
                                        <p:tgtEl>
                                          <p:spTgt spid="96"/>
                                        </p:tgtEl>
                                        <p:attrNameLst>
                                          <p:attrName>ppt_x</p:attrName>
                                        </p:attrNameLst>
                                      </p:cBhvr>
                                      <p:tavLst>
                                        <p:tav tm="0">
                                          <p:val>
                                            <p:strVal val="#ppt_x"/>
                                          </p:val>
                                        </p:tav>
                                        <p:tav tm="100000">
                                          <p:val>
                                            <p:strVal val="#ppt_x"/>
                                          </p:val>
                                        </p:tav>
                                      </p:tavLst>
                                    </p:anim>
                                    <p:anim calcmode="lin" valueType="num">
                                      <p:cBhvr additive="base">
                                        <p:cTn id="25" dur="500" fill="hold"/>
                                        <p:tgtEl>
                                          <p:spTgt spid="96"/>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theme/theme1.xml><?xml version="1.0" encoding="utf-8"?>
<a:theme xmlns:a="http://schemas.openxmlformats.org/drawingml/2006/main" name="裁剪">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自訂 3">
      <a:majorFont>
        <a:latin typeface="Franklin Gothic Book"/>
        <a:ea typeface="微軟正黑體"/>
        <a:cs typeface=""/>
      </a:majorFont>
      <a:minorFont>
        <a:latin typeface="Franklin Gothic Book"/>
        <a:ea typeface="微軟正黑體"/>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3_裁剪">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1048</Words>
  <Application>Microsoft Macintosh PowerPoint</Application>
  <PresentationFormat>寬螢幕</PresentationFormat>
  <Paragraphs>190</Paragraphs>
  <Slides>13</Slides>
  <Notes>10</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13</vt:i4>
      </vt:variant>
    </vt:vector>
  </HeadingPairs>
  <TitlesOfParts>
    <vt:vector size="22" baseType="lpstr">
      <vt:lpstr>Calibri</vt:lpstr>
      <vt:lpstr>Franklin Gothic Book</vt:lpstr>
      <vt:lpstr>Times New Roman</vt:lpstr>
      <vt:lpstr>Wingdings</vt:lpstr>
      <vt:lpstr>微軟正黑體</vt:lpstr>
      <vt:lpstr>新細明體</vt:lpstr>
      <vt:lpstr>Arial</vt:lpstr>
      <vt:lpstr>裁剪</vt:lpstr>
      <vt:lpstr>3_裁剪</vt:lpstr>
      <vt:lpstr> Group 3</vt:lpstr>
      <vt:lpstr>Background &amp; Motivation</vt:lpstr>
      <vt:lpstr>Background &amp; Motivation</vt:lpstr>
      <vt:lpstr>I-P-O Cycle or block diagram</vt:lpstr>
      <vt:lpstr>Our Design</vt:lpstr>
      <vt:lpstr>Web Homepage </vt:lpstr>
      <vt:lpstr>Functions of our website </vt:lpstr>
      <vt:lpstr>Functions of our website </vt:lpstr>
      <vt:lpstr>Functions of our website </vt:lpstr>
      <vt:lpstr>Functions of our website </vt:lpstr>
      <vt:lpstr>Functions of our website </vt:lpstr>
      <vt:lpstr>PowerPoint 簡報</vt:lpstr>
      <vt:lpstr>PowerPoint 簡報</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3</dc:title>
  <dc:creator>琍瑄 彭</dc:creator>
  <cp:lastModifiedBy>sherry851231g@gmail.com</cp:lastModifiedBy>
  <cp:revision>41</cp:revision>
  <dcterms:created xsi:type="dcterms:W3CDTF">2019-06-09T15:20:01Z</dcterms:created>
  <dcterms:modified xsi:type="dcterms:W3CDTF">2019-06-11T14:14:36Z</dcterms:modified>
</cp:coreProperties>
</file>